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20" r:id="rId1"/>
  </p:sld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Lst>
  <p:sldSz cx="6858000" cy="9144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4660"/>
  </p:normalViewPr>
  <p:slideViewPr>
    <p:cSldViewPr>
      <p:cViewPr>
        <p:scale>
          <a:sx n="78" d="100"/>
          <a:sy n="78" d="100"/>
        </p:scale>
        <p:origin x="-540" y="72"/>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1">
        <a:schemeClr val="bg2"/>
      </p:bgRef>
    </p:bg>
    <p:spTree>
      <p:nvGrpSpPr>
        <p:cNvPr id="1" name=""/>
        <p:cNvGrpSpPr/>
        <p:nvPr/>
      </p:nvGrpSpPr>
      <p:grpSpPr>
        <a:xfrm>
          <a:off x="0" y="0"/>
          <a:ext cx="0" cy="0"/>
          <a:chOff x="0" y="0"/>
          <a:chExt cx="0" cy="0"/>
        </a:xfrm>
      </p:grpSpPr>
      <p:sp>
        <p:nvSpPr>
          <p:cNvPr id="15" name="Rettangolo 14"/>
          <p:cNvSpPr>
            <a:spLocks noChangeArrowheads="1"/>
          </p:cNvSpPr>
          <p:nvPr/>
        </p:nvSpPr>
        <p:spPr bwMode="white">
          <a:xfrm>
            <a:off x="0" y="8940800"/>
            <a:ext cx="6858000" cy="2032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ttangolo 18"/>
          <p:cNvSpPr>
            <a:spLocks noChangeArrowheads="1"/>
          </p:cNvSpPr>
          <p:nvPr/>
        </p:nvSpPr>
        <p:spPr bwMode="white">
          <a:xfrm>
            <a:off x="6743700" y="4064"/>
            <a:ext cx="114300" cy="9144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tangolo 17"/>
          <p:cNvSpPr>
            <a:spLocks noChangeArrowheads="1"/>
          </p:cNvSpPr>
          <p:nvPr/>
        </p:nvSpPr>
        <p:spPr bwMode="white">
          <a:xfrm>
            <a:off x="0" y="0"/>
            <a:ext cx="114300" cy="9144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tangolo 15"/>
          <p:cNvSpPr>
            <a:spLocks noChangeArrowheads="1"/>
          </p:cNvSpPr>
          <p:nvPr/>
        </p:nvSpPr>
        <p:spPr bwMode="white">
          <a:xfrm>
            <a:off x="0" y="0"/>
            <a:ext cx="6858000" cy="3352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ttangolo 11"/>
          <p:cNvSpPr>
            <a:spLocks noChangeArrowheads="1"/>
          </p:cNvSpPr>
          <p:nvPr/>
        </p:nvSpPr>
        <p:spPr bwMode="auto">
          <a:xfrm>
            <a:off x="109728" y="8522209"/>
            <a:ext cx="6624828" cy="412751"/>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ottotitolo 8"/>
          <p:cNvSpPr>
            <a:spLocks noGrp="1"/>
          </p:cNvSpPr>
          <p:nvPr>
            <p:ph type="subTitle" idx="1"/>
          </p:nvPr>
        </p:nvSpPr>
        <p:spPr>
          <a:xfrm>
            <a:off x="1028700" y="3759200"/>
            <a:ext cx="4800600" cy="23368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Segnaposto data 27"/>
          <p:cNvSpPr>
            <a:spLocks noGrp="1"/>
          </p:cNvSpPr>
          <p:nvPr>
            <p:ph type="dt" sz="half" idx="10"/>
          </p:nvPr>
        </p:nvSpPr>
        <p:spPr/>
        <p:txBody>
          <a:bodyPr/>
          <a:lstStyle/>
          <a:p>
            <a:fld id="{420484DF-E4A5-4B41-83A6-DC9ECC84C624}" type="datetimeFigureOut">
              <a:rPr lang="it-IT" smtClean="0"/>
              <a:pPr/>
              <a:t>12/03/2018</a:t>
            </a:fld>
            <a:endParaRPr lang="it-IT"/>
          </a:p>
        </p:txBody>
      </p:sp>
      <p:sp>
        <p:nvSpPr>
          <p:cNvPr id="17" name="Segnaposto piè di pagina 16"/>
          <p:cNvSpPr>
            <a:spLocks noGrp="1"/>
          </p:cNvSpPr>
          <p:nvPr>
            <p:ph type="ftr" sz="quarter" idx="11"/>
          </p:nvPr>
        </p:nvSpPr>
        <p:spPr/>
        <p:txBody>
          <a:bodyPr/>
          <a:lstStyle/>
          <a:p>
            <a:endParaRPr lang="it-IT"/>
          </a:p>
        </p:txBody>
      </p:sp>
      <p:sp>
        <p:nvSpPr>
          <p:cNvPr id="7" name="Connettore 1 6"/>
          <p:cNvSpPr>
            <a:spLocks noChangeShapeType="1"/>
          </p:cNvSpPr>
          <p:nvPr/>
        </p:nvSpPr>
        <p:spPr bwMode="auto">
          <a:xfrm>
            <a:off x="116586" y="3226816"/>
            <a:ext cx="6624828"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ttangolo 9"/>
          <p:cNvSpPr>
            <a:spLocks noChangeArrowheads="1"/>
          </p:cNvSpPr>
          <p:nvPr/>
        </p:nvSpPr>
        <p:spPr bwMode="auto">
          <a:xfrm>
            <a:off x="114300" y="203200"/>
            <a:ext cx="6624828" cy="8729472"/>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e 12"/>
          <p:cNvSpPr/>
          <p:nvPr/>
        </p:nvSpPr>
        <p:spPr>
          <a:xfrm>
            <a:off x="3200400" y="2820416"/>
            <a:ext cx="457200" cy="8128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e 13"/>
          <p:cNvSpPr/>
          <p:nvPr/>
        </p:nvSpPr>
        <p:spPr>
          <a:xfrm>
            <a:off x="3271266" y="2946400"/>
            <a:ext cx="315468" cy="560832"/>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egnaposto numero diapositiva 28"/>
          <p:cNvSpPr>
            <a:spLocks noGrp="1"/>
          </p:cNvSpPr>
          <p:nvPr>
            <p:ph type="sldNum" sz="quarter" idx="12"/>
          </p:nvPr>
        </p:nvSpPr>
        <p:spPr>
          <a:xfrm>
            <a:off x="3257550" y="2932601"/>
            <a:ext cx="342900" cy="588433"/>
          </a:xfrm>
        </p:spPr>
        <p:txBody>
          <a:bodyPr/>
          <a:lstStyle>
            <a:lvl1pPr>
              <a:defRPr>
                <a:solidFill>
                  <a:schemeClr val="accent3">
                    <a:shade val="75000"/>
                  </a:schemeClr>
                </a:solidFill>
              </a:defRPr>
            </a:lvl1pPr>
          </a:lstStyle>
          <a:p>
            <a:fld id="{EB2216FE-6E41-4B42-A984-55792313CE37}" type="slidenum">
              <a:rPr lang="it-IT" smtClean="0"/>
              <a:pPr/>
              <a:t>‹N›</a:t>
            </a:fld>
            <a:endParaRPr lang="it-IT"/>
          </a:p>
        </p:txBody>
      </p:sp>
      <p:sp>
        <p:nvSpPr>
          <p:cNvPr id="8" name="Titolo 7"/>
          <p:cNvSpPr>
            <a:spLocks noGrp="1"/>
          </p:cNvSpPr>
          <p:nvPr>
            <p:ph type="ctrTitle"/>
          </p:nvPr>
        </p:nvSpPr>
        <p:spPr>
          <a:xfrm>
            <a:off x="514350" y="508000"/>
            <a:ext cx="5829300" cy="2336800"/>
          </a:xfrm>
        </p:spPr>
        <p:txBody>
          <a:bodyPr anchor="b"/>
          <a:lstStyle>
            <a:lvl1pPr>
              <a:defRPr sz="4200">
                <a:solidFill>
                  <a:schemeClr val="accent1"/>
                </a:solidFill>
              </a:defRPr>
            </a:lvl1pPr>
          </a:lstStyle>
          <a:p>
            <a:r>
              <a:rPr kumimoji="0" lang="it-IT" smtClean="0"/>
              <a:t>Fare clic per modificare lo stile del titolo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420484DF-E4A5-4B41-83A6-DC9ECC84C624}" type="datetimeFigureOut">
              <a:rPr lang="it-IT" smtClean="0"/>
              <a:pPr/>
              <a:t>12/03/2018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B2216FE-6E41-4B42-A984-55792313CE37}" type="slidenum">
              <a:rPr lang="it-IT" smtClean="0"/>
              <a:pPr/>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bg>
      <p:bgRef idx="1001">
        <a:schemeClr val="bg2"/>
      </p:bgRef>
    </p:bg>
    <p:spTree>
      <p:nvGrpSpPr>
        <p:cNvPr id="1" name=""/>
        <p:cNvGrpSpPr/>
        <p:nvPr/>
      </p:nvGrpSpPr>
      <p:grpSpPr>
        <a:xfrm>
          <a:off x="0" y="0"/>
          <a:ext cx="0" cy="0"/>
          <a:chOff x="0" y="0"/>
          <a:chExt cx="0" cy="0"/>
        </a:xfrm>
      </p:grpSpPr>
      <p:sp>
        <p:nvSpPr>
          <p:cNvPr id="7" name="Rettangolo 6"/>
          <p:cNvSpPr>
            <a:spLocks noChangeArrowheads="1"/>
          </p:cNvSpPr>
          <p:nvPr/>
        </p:nvSpPr>
        <p:spPr bwMode="white">
          <a:xfrm>
            <a:off x="0" y="8940800"/>
            <a:ext cx="6858000" cy="2032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ttangolo 7"/>
          <p:cNvSpPr>
            <a:spLocks noChangeArrowheads="1"/>
          </p:cNvSpPr>
          <p:nvPr/>
        </p:nvSpPr>
        <p:spPr bwMode="white">
          <a:xfrm>
            <a:off x="5257800" y="0"/>
            <a:ext cx="1600200" cy="9144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ttangolo 8"/>
          <p:cNvSpPr>
            <a:spLocks noChangeArrowheads="1"/>
          </p:cNvSpPr>
          <p:nvPr/>
        </p:nvSpPr>
        <p:spPr bwMode="white">
          <a:xfrm>
            <a:off x="0" y="0"/>
            <a:ext cx="6858000" cy="207264"/>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ttangolo 9"/>
          <p:cNvSpPr>
            <a:spLocks noChangeArrowheads="1"/>
          </p:cNvSpPr>
          <p:nvPr/>
        </p:nvSpPr>
        <p:spPr bwMode="white">
          <a:xfrm>
            <a:off x="0" y="0"/>
            <a:ext cx="114300" cy="9144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ttangolo 10"/>
          <p:cNvSpPr>
            <a:spLocks noChangeArrowheads="1"/>
          </p:cNvSpPr>
          <p:nvPr/>
        </p:nvSpPr>
        <p:spPr bwMode="auto">
          <a:xfrm>
            <a:off x="109728" y="8522209"/>
            <a:ext cx="6624828" cy="412751"/>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ttangolo 11"/>
          <p:cNvSpPr>
            <a:spLocks noChangeArrowheads="1"/>
          </p:cNvSpPr>
          <p:nvPr/>
        </p:nvSpPr>
        <p:spPr bwMode="auto">
          <a:xfrm>
            <a:off x="114300" y="207264"/>
            <a:ext cx="6624828" cy="8729472"/>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Connettore 1 12"/>
          <p:cNvSpPr>
            <a:spLocks noChangeShapeType="1"/>
          </p:cNvSpPr>
          <p:nvPr/>
        </p:nvSpPr>
        <p:spPr bwMode="auto">
          <a:xfrm rot="5400000">
            <a:off x="1194816" y="4370832"/>
            <a:ext cx="8327136"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e 13"/>
          <p:cNvSpPr/>
          <p:nvPr/>
        </p:nvSpPr>
        <p:spPr>
          <a:xfrm>
            <a:off x="5129784" y="3901017"/>
            <a:ext cx="457200" cy="8128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e 14"/>
          <p:cNvSpPr/>
          <p:nvPr/>
        </p:nvSpPr>
        <p:spPr>
          <a:xfrm>
            <a:off x="5200650" y="4027001"/>
            <a:ext cx="315468" cy="560832"/>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egnaposto numero diapositiva 5"/>
          <p:cNvSpPr>
            <a:spLocks noGrp="1"/>
          </p:cNvSpPr>
          <p:nvPr>
            <p:ph type="sldNum" sz="quarter" idx="12"/>
          </p:nvPr>
        </p:nvSpPr>
        <p:spPr>
          <a:xfrm>
            <a:off x="5186934" y="4013202"/>
            <a:ext cx="342900" cy="588433"/>
          </a:xfrm>
        </p:spPr>
        <p:txBody>
          <a:bodyPr/>
          <a:lstStyle/>
          <a:p>
            <a:fld id="{EB2216FE-6E41-4B42-A984-55792313CE37}" type="slidenum">
              <a:rPr lang="it-IT" smtClean="0"/>
              <a:pPr/>
              <a:t>‹N›</a:t>
            </a:fld>
            <a:endParaRPr lang="it-IT"/>
          </a:p>
        </p:txBody>
      </p:sp>
      <p:sp>
        <p:nvSpPr>
          <p:cNvPr id="3" name="Segnaposto testo verticale 2"/>
          <p:cNvSpPr>
            <a:spLocks noGrp="1"/>
          </p:cNvSpPr>
          <p:nvPr>
            <p:ph type="body" orient="vert" idx="1"/>
          </p:nvPr>
        </p:nvSpPr>
        <p:spPr>
          <a:xfrm>
            <a:off x="228600" y="406400"/>
            <a:ext cx="4914900" cy="7761821"/>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420484DF-E4A5-4B41-83A6-DC9ECC84C624}" type="datetimeFigureOut">
              <a:rPr lang="it-IT" smtClean="0"/>
              <a:pPr/>
              <a:t>12/03/2018</a:t>
            </a:fld>
            <a:endParaRPr lang="it-IT"/>
          </a:p>
        </p:txBody>
      </p:sp>
      <p:sp>
        <p:nvSpPr>
          <p:cNvPr id="5" name="Segnaposto piè di pagina 4"/>
          <p:cNvSpPr>
            <a:spLocks noGrp="1"/>
          </p:cNvSpPr>
          <p:nvPr>
            <p:ph type="ftr" sz="quarter" idx="11"/>
          </p:nvPr>
        </p:nvSpPr>
        <p:spPr/>
        <p:txBody>
          <a:bodyPr/>
          <a:lstStyle/>
          <a:p>
            <a:endParaRPr lang="it-IT"/>
          </a:p>
        </p:txBody>
      </p:sp>
      <p:sp>
        <p:nvSpPr>
          <p:cNvPr id="2" name="Titolo verticale 1"/>
          <p:cNvSpPr>
            <a:spLocks noGrp="1"/>
          </p:cNvSpPr>
          <p:nvPr>
            <p:ph type="title" orient="vert"/>
          </p:nvPr>
        </p:nvSpPr>
        <p:spPr>
          <a:xfrm>
            <a:off x="5543550" y="406402"/>
            <a:ext cx="1085850" cy="7802033"/>
          </a:xfrm>
        </p:spPr>
        <p:txBody>
          <a:bodyPr vert="eaVert"/>
          <a:lstStyle/>
          <a:p>
            <a:r>
              <a:rPr kumimoji="0" lang="it-IT" smtClean="0"/>
              <a:t>Fare clic per modificare lo stile del titolo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solidFill>
                  <a:schemeClr val="accent3">
                    <a:shade val="75000"/>
                  </a:schemeClr>
                </a:solidFill>
              </a:defRPr>
            </a:lvl1pPr>
          </a:lstStyle>
          <a:p>
            <a:r>
              <a:rPr kumimoji="0" lang="it-IT" smtClean="0"/>
              <a:t>Fare clic per modificare lo stile del titolo</a:t>
            </a:r>
            <a:endParaRPr kumimoji="0" lang="en-US"/>
          </a:p>
        </p:txBody>
      </p:sp>
      <p:sp>
        <p:nvSpPr>
          <p:cNvPr id="4" name="Segnaposto data 3"/>
          <p:cNvSpPr>
            <a:spLocks noGrp="1"/>
          </p:cNvSpPr>
          <p:nvPr>
            <p:ph type="dt" sz="half" idx="10"/>
          </p:nvPr>
        </p:nvSpPr>
        <p:spPr/>
        <p:txBody>
          <a:bodyPr/>
          <a:lstStyle/>
          <a:p>
            <a:fld id="{420484DF-E4A5-4B41-83A6-DC9ECC84C624}" type="datetimeFigureOut">
              <a:rPr lang="it-IT" smtClean="0"/>
              <a:pPr/>
              <a:t>12/03/2018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a:xfrm>
            <a:off x="3271266" y="1368497"/>
            <a:ext cx="342900" cy="588433"/>
          </a:xfrm>
        </p:spPr>
        <p:txBody>
          <a:bodyPr/>
          <a:lstStyle/>
          <a:p>
            <a:fld id="{EB2216FE-6E41-4B42-A984-55792313CE37}" type="slidenum">
              <a:rPr lang="it-IT" smtClean="0"/>
              <a:pPr/>
              <a:t>‹N›</a:t>
            </a:fld>
            <a:endParaRPr lang="it-IT"/>
          </a:p>
        </p:txBody>
      </p:sp>
      <p:sp>
        <p:nvSpPr>
          <p:cNvPr id="8" name="Segnaposto contenuto 7"/>
          <p:cNvSpPr>
            <a:spLocks noGrp="1"/>
          </p:cNvSpPr>
          <p:nvPr>
            <p:ph sz="quarter" idx="1"/>
          </p:nvPr>
        </p:nvSpPr>
        <p:spPr>
          <a:xfrm>
            <a:off x="226314" y="2036064"/>
            <a:ext cx="6377940" cy="6096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1"/>
      </p:bgRef>
    </p:bg>
    <p:spTree>
      <p:nvGrpSpPr>
        <p:cNvPr id="1" name=""/>
        <p:cNvGrpSpPr/>
        <p:nvPr/>
      </p:nvGrpSpPr>
      <p:grpSpPr>
        <a:xfrm>
          <a:off x="0" y="0"/>
          <a:ext cx="0" cy="0"/>
          <a:chOff x="0" y="0"/>
          <a:chExt cx="0" cy="0"/>
        </a:xfrm>
      </p:grpSpPr>
      <p:sp>
        <p:nvSpPr>
          <p:cNvPr id="17" name="Rettangolo 16"/>
          <p:cNvSpPr>
            <a:spLocks noChangeArrowheads="1"/>
          </p:cNvSpPr>
          <p:nvPr/>
        </p:nvSpPr>
        <p:spPr bwMode="white">
          <a:xfrm>
            <a:off x="0" y="0"/>
            <a:ext cx="114300" cy="9144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ttangolo 14"/>
          <p:cNvSpPr>
            <a:spLocks noChangeArrowheads="1"/>
          </p:cNvSpPr>
          <p:nvPr/>
        </p:nvSpPr>
        <p:spPr bwMode="white">
          <a:xfrm>
            <a:off x="0" y="8940800"/>
            <a:ext cx="6858000" cy="2032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tangolo 15"/>
          <p:cNvSpPr>
            <a:spLocks noChangeArrowheads="1"/>
          </p:cNvSpPr>
          <p:nvPr/>
        </p:nvSpPr>
        <p:spPr bwMode="white">
          <a:xfrm>
            <a:off x="0" y="0"/>
            <a:ext cx="6858000" cy="2032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tangolo 17"/>
          <p:cNvSpPr>
            <a:spLocks noChangeArrowheads="1"/>
          </p:cNvSpPr>
          <p:nvPr/>
        </p:nvSpPr>
        <p:spPr bwMode="white">
          <a:xfrm>
            <a:off x="6743700" y="25400"/>
            <a:ext cx="114300" cy="9144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ttangolo 18"/>
          <p:cNvSpPr>
            <a:spLocks noChangeArrowheads="1"/>
          </p:cNvSpPr>
          <p:nvPr/>
        </p:nvSpPr>
        <p:spPr bwMode="white">
          <a:xfrm>
            <a:off x="114300" y="3048000"/>
            <a:ext cx="6624828" cy="406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ttangolo 11"/>
          <p:cNvSpPr>
            <a:spLocks noChangeArrowheads="1"/>
          </p:cNvSpPr>
          <p:nvPr/>
        </p:nvSpPr>
        <p:spPr bwMode="auto">
          <a:xfrm>
            <a:off x="116586" y="189803"/>
            <a:ext cx="6624828" cy="2852928"/>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Segnaposto testo 2"/>
          <p:cNvSpPr>
            <a:spLocks noGrp="1"/>
          </p:cNvSpPr>
          <p:nvPr>
            <p:ph type="body" idx="1"/>
          </p:nvPr>
        </p:nvSpPr>
        <p:spPr>
          <a:xfrm>
            <a:off x="1026319" y="3657601"/>
            <a:ext cx="4860131" cy="2230967"/>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13" name="Rettangolo 12"/>
          <p:cNvSpPr>
            <a:spLocks noChangeArrowheads="1"/>
          </p:cNvSpPr>
          <p:nvPr/>
        </p:nvSpPr>
        <p:spPr bwMode="auto">
          <a:xfrm>
            <a:off x="109728" y="8522209"/>
            <a:ext cx="6624828" cy="412751"/>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ttangolo 13"/>
          <p:cNvSpPr>
            <a:spLocks noChangeArrowheads="1"/>
          </p:cNvSpPr>
          <p:nvPr/>
        </p:nvSpPr>
        <p:spPr bwMode="auto">
          <a:xfrm>
            <a:off x="114300" y="203200"/>
            <a:ext cx="6624828" cy="8729472"/>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Segnaposto piè di pagina 4"/>
          <p:cNvSpPr>
            <a:spLocks noGrp="1"/>
          </p:cNvSpPr>
          <p:nvPr>
            <p:ph type="ftr" sz="quarter" idx="11"/>
          </p:nvPr>
        </p:nvSpPr>
        <p:spPr/>
        <p:txBody>
          <a:bodyPr/>
          <a:lstStyle/>
          <a:p>
            <a:endParaRPr lang="it-IT"/>
          </a:p>
        </p:txBody>
      </p:sp>
      <p:sp>
        <p:nvSpPr>
          <p:cNvPr id="4" name="Segnaposto data 3"/>
          <p:cNvSpPr>
            <a:spLocks noGrp="1"/>
          </p:cNvSpPr>
          <p:nvPr>
            <p:ph type="dt" sz="half" idx="10"/>
          </p:nvPr>
        </p:nvSpPr>
        <p:spPr/>
        <p:txBody>
          <a:bodyPr/>
          <a:lstStyle/>
          <a:p>
            <a:fld id="{420484DF-E4A5-4B41-83A6-DC9ECC84C624}" type="datetimeFigureOut">
              <a:rPr lang="it-IT" smtClean="0"/>
              <a:pPr/>
              <a:t>12/03/2018</a:t>
            </a:fld>
            <a:endParaRPr lang="it-IT"/>
          </a:p>
        </p:txBody>
      </p:sp>
      <p:sp>
        <p:nvSpPr>
          <p:cNvPr id="8" name="Connettore 1 7"/>
          <p:cNvSpPr>
            <a:spLocks noChangeShapeType="1"/>
          </p:cNvSpPr>
          <p:nvPr/>
        </p:nvSpPr>
        <p:spPr bwMode="auto">
          <a:xfrm>
            <a:off x="114300" y="3251200"/>
            <a:ext cx="6624828"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e 9"/>
          <p:cNvSpPr/>
          <p:nvPr/>
        </p:nvSpPr>
        <p:spPr>
          <a:xfrm>
            <a:off x="3200400" y="2820416"/>
            <a:ext cx="457200" cy="8128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e 10"/>
          <p:cNvSpPr/>
          <p:nvPr/>
        </p:nvSpPr>
        <p:spPr>
          <a:xfrm>
            <a:off x="3271266" y="2946400"/>
            <a:ext cx="315468" cy="560832"/>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egnaposto numero diapositiva 5"/>
          <p:cNvSpPr>
            <a:spLocks noGrp="1"/>
          </p:cNvSpPr>
          <p:nvPr>
            <p:ph type="sldNum" sz="quarter" idx="12"/>
          </p:nvPr>
        </p:nvSpPr>
        <p:spPr>
          <a:xfrm>
            <a:off x="3257550" y="2932601"/>
            <a:ext cx="342900" cy="588433"/>
          </a:xfrm>
        </p:spPr>
        <p:txBody>
          <a:bodyPr/>
          <a:lstStyle>
            <a:lvl1pPr>
              <a:defRPr>
                <a:solidFill>
                  <a:schemeClr val="accent3">
                    <a:shade val="75000"/>
                  </a:schemeClr>
                </a:solidFill>
              </a:defRPr>
            </a:lvl1pPr>
          </a:lstStyle>
          <a:p>
            <a:fld id="{EB2216FE-6E41-4B42-A984-55792313CE37}" type="slidenum">
              <a:rPr lang="it-IT" smtClean="0"/>
              <a:pPr/>
              <a:t>‹N›</a:t>
            </a:fld>
            <a:endParaRPr lang="it-IT"/>
          </a:p>
        </p:txBody>
      </p:sp>
      <p:sp>
        <p:nvSpPr>
          <p:cNvPr id="2" name="Titolo 1"/>
          <p:cNvSpPr>
            <a:spLocks noGrp="1"/>
          </p:cNvSpPr>
          <p:nvPr>
            <p:ph type="title"/>
          </p:nvPr>
        </p:nvSpPr>
        <p:spPr>
          <a:xfrm>
            <a:off x="541735" y="711200"/>
            <a:ext cx="5829300" cy="2032000"/>
          </a:xfrm>
        </p:spPr>
        <p:txBody>
          <a:bodyPr anchor="b"/>
          <a:lstStyle>
            <a:lvl1pPr algn="ctr">
              <a:buNone/>
              <a:defRPr sz="4200" b="0" cap="none" baseline="0">
                <a:solidFill>
                  <a:srgbClr val="FFFFFF"/>
                </a:solidFill>
              </a:defRPr>
            </a:lvl1pPr>
          </a:lstStyle>
          <a:p>
            <a:r>
              <a:rPr kumimoji="0" lang="it-IT" smtClean="0"/>
              <a:t>Fare clic per modificare lo stile del titolo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226314" y="304800"/>
            <a:ext cx="6400800" cy="1011936"/>
          </a:xfrm>
        </p:spPr>
        <p:txBody>
          <a:bodyPr/>
          <a:lstStyle/>
          <a:p>
            <a:r>
              <a:rPr kumimoji="0" lang="it-IT" smtClean="0"/>
              <a:t>Fare clic per modificare lo stile del titolo</a:t>
            </a:r>
            <a:endParaRPr kumimoji="0" lang="en-US"/>
          </a:p>
        </p:txBody>
      </p:sp>
      <p:sp>
        <p:nvSpPr>
          <p:cNvPr id="5" name="Segnaposto data 4"/>
          <p:cNvSpPr>
            <a:spLocks noGrp="1"/>
          </p:cNvSpPr>
          <p:nvPr>
            <p:ph type="dt" sz="half" idx="10"/>
          </p:nvPr>
        </p:nvSpPr>
        <p:spPr>
          <a:xfrm>
            <a:off x="4343400" y="8546592"/>
            <a:ext cx="2283714" cy="487680"/>
          </a:xfrm>
        </p:spPr>
        <p:txBody>
          <a:bodyPr/>
          <a:lstStyle/>
          <a:p>
            <a:fld id="{420484DF-E4A5-4B41-83A6-DC9ECC84C624}" type="datetimeFigureOut">
              <a:rPr lang="it-IT" smtClean="0"/>
              <a:pPr/>
              <a:t>12/03/2018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B2216FE-6E41-4B42-A984-55792313CE37}" type="slidenum">
              <a:rPr lang="it-IT" smtClean="0"/>
              <a:pPr/>
              <a:t>‹N›</a:t>
            </a:fld>
            <a:endParaRPr lang="it-IT"/>
          </a:p>
        </p:txBody>
      </p:sp>
      <p:sp>
        <p:nvSpPr>
          <p:cNvPr id="8" name="Connettore 1 7"/>
          <p:cNvSpPr>
            <a:spLocks noChangeShapeType="1"/>
          </p:cNvSpPr>
          <p:nvPr/>
        </p:nvSpPr>
        <p:spPr bwMode="auto">
          <a:xfrm flipV="1">
            <a:off x="3422310" y="2100870"/>
            <a:ext cx="6691" cy="6426076"/>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Segnaposto contenuto 9"/>
          <p:cNvSpPr>
            <a:spLocks noGrp="1"/>
          </p:cNvSpPr>
          <p:nvPr>
            <p:ph sz="half" idx="1"/>
          </p:nvPr>
        </p:nvSpPr>
        <p:spPr>
          <a:xfrm>
            <a:off x="226314" y="1828800"/>
            <a:ext cx="3028950" cy="6242304"/>
          </a:xfrm>
        </p:spPr>
        <p:txBody>
          <a:bodyPr/>
          <a:lstStyle>
            <a:lvl1pPr>
              <a:defRPr sz="2500"/>
            </a:lvl1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2" name="Segnaposto contenuto 11"/>
          <p:cNvSpPr>
            <a:spLocks noGrp="1"/>
          </p:cNvSpPr>
          <p:nvPr>
            <p:ph sz="half" idx="2"/>
          </p:nvPr>
        </p:nvSpPr>
        <p:spPr>
          <a:xfrm>
            <a:off x="3600450" y="1828800"/>
            <a:ext cx="3028950" cy="6242304"/>
          </a:xfrm>
        </p:spPr>
        <p:txBody>
          <a:bodyPr/>
          <a:lstStyle>
            <a:lvl1pPr>
              <a:defRPr sz="2500"/>
            </a:lvl1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bg>
      <p:bgRef idx="1001">
        <a:schemeClr val="bg2"/>
      </p:bgRef>
    </p:bg>
    <p:spTree>
      <p:nvGrpSpPr>
        <p:cNvPr id="1" name=""/>
        <p:cNvGrpSpPr/>
        <p:nvPr/>
      </p:nvGrpSpPr>
      <p:grpSpPr>
        <a:xfrm>
          <a:off x="0" y="0"/>
          <a:ext cx="0" cy="0"/>
          <a:chOff x="0" y="0"/>
          <a:chExt cx="0" cy="0"/>
        </a:xfrm>
      </p:grpSpPr>
      <p:sp>
        <p:nvSpPr>
          <p:cNvPr id="10" name="Connettore 1 9"/>
          <p:cNvSpPr>
            <a:spLocks noChangeShapeType="1"/>
          </p:cNvSpPr>
          <p:nvPr/>
        </p:nvSpPr>
        <p:spPr bwMode="auto">
          <a:xfrm flipV="1">
            <a:off x="3429000" y="2933700"/>
            <a:ext cx="0" cy="5583936"/>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ttangolo 19"/>
          <p:cNvSpPr>
            <a:spLocks noChangeArrowheads="1"/>
          </p:cNvSpPr>
          <p:nvPr/>
        </p:nvSpPr>
        <p:spPr bwMode="white">
          <a:xfrm>
            <a:off x="0" y="0"/>
            <a:ext cx="6858000" cy="1930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ttangolo 18"/>
          <p:cNvSpPr>
            <a:spLocks noChangeArrowheads="1"/>
          </p:cNvSpPr>
          <p:nvPr/>
        </p:nvSpPr>
        <p:spPr bwMode="white">
          <a:xfrm>
            <a:off x="0" y="8940800"/>
            <a:ext cx="6858000" cy="2032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ttangolo 20"/>
          <p:cNvSpPr>
            <a:spLocks noChangeArrowheads="1"/>
          </p:cNvSpPr>
          <p:nvPr/>
        </p:nvSpPr>
        <p:spPr bwMode="white">
          <a:xfrm>
            <a:off x="0" y="0"/>
            <a:ext cx="114300" cy="9144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ttangolo 21"/>
          <p:cNvSpPr>
            <a:spLocks noChangeArrowheads="1"/>
          </p:cNvSpPr>
          <p:nvPr/>
        </p:nvSpPr>
        <p:spPr bwMode="white">
          <a:xfrm>
            <a:off x="6743700" y="0"/>
            <a:ext cx="114300" cy="9144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ttangolo 10"/>
          <p:cNvSpPr/>
          <p:nvPr/>
        </p:nvSpPr>
        <p:spPr>
          <a:xfrm>
            <a:off x="114300" y="1828800"/>
            <a:ext cx="6624828" cy="12192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ttangolo 12"/>
          <p:cNvSpPr>
            <a:spLocks noChangeArrowheads="1"/>
          </p:cNvSpPr>
          <p:nvPr/>
        </p:nvSpPr>
        <p:spPr bwMode="auto">
          <a:xfrm>
            <a:off x="109442" y="8522208"/>
            <a:ext cx="6624828" cy="414528"/>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Segnaposto testo 2"/>
          <p:cNvSpPr>
            <a:spLocks noGrp="1"/>
          </p:cNvSpPr>
          <p:nvPr>
            <p:ph type="body" idx="1"/>
          </p:nvPr>
        </p:nvSpPr>
        <p:spPr>
          <a:xfrm>
            <a:off x="226314" y="2032000"/>
            <a:ext cx="3030141" cy="977299"/>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3593498" y="2032000"/>
            <a:ext cx="3031331" cy="97536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7" name="Segnaposto data 6"/>
          <p:cNvSpPr>
            <a:spLocks noGrp="1"/>
          </p:cNvSpPr>
          <p:nvPr>
            <p:ph type="dt" sz="half" idx="10"/>
          </p:nvPr>
        </p:nvSpPr>
        <p:spPr/>
        <p:txBody>
          <a:bodyPr/>
          <a:lstStyle/>
          <a:p>
            <a:fld id="{420484DF-E4A5-4B41-83A6-DC9ECC84C624}" type="datetimeFigureOut">
              <a:rPr lang="it-IT" smtClean="0"/>
              <a:pPr/>
              <a:t>12/03/2018</a:t>
            </a:fld>
            <a:endParaRPr lang="it-IT"/>
          </a:p>
        </p:txBody>
      </p:sp>
      <p:sp>
        <p:nvSpPr>
          <p:cNvPr id="8" name="Segnaposto piè di pagina 7"/>
          <p:cNvSpPr>
            <a:spLocks noGrp="1"/>
          </p:cNvSpPr>
          <p:nvPr>
            <p:ph type="ftr" sz="quarter" idx="11"/>
          </p:nvPr>
        </p:nvSpPr>
        <p:spPr>
          <a:xfrm>
            <a:off x="228600" y="8546592"/>
            <a:ext cx="2686050" cy="487680"/>
          </a:xfrm>
        </p:spPr>
        <p:txBody>
          <a:bodyPr/>
          <a:lstStyle/>
          <a:p>
            <a:endParaRPr lang="it-IT"/>
          </a:p>
        </p:txBody>
      </p:sp>
      <p:sp>
        <p:nvSpPr>
          <p:cNvPr id="15" name="Connettore 1 14"/>
          <p:cNvSpPr>
            <a:spLocks noChangeShapeType="1"/>
          </p:cNvSpPr>
          <p:nvPr/>
        </p:nvSpPr>
        <p:spPr bwMode="auto">
          <a:xfrm>
            <a:off x="114300" y="1706880"/>
            <a:ext cx="6624828"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ttangolo 17"/>
          <p:cNvSpPr>
            <a:spLocks noChangeArrowheads="1"/>
          </p:cNvSpPr>
          <p:nvPr/>
        </p:nvSpPr>
        <p:spPr bwMode="auto">
          <a:xfrm>
            <a:off x="114300" y="207264"/>
            <a:ext cx="6624828" cy="8729472"/>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Segnaposto contenuto 23"/>
          <p:cNvSpPr>
            <a:spLocks noGrp="1"/>
          </p:cNvSpPr>
          <p:nvPr>
            <p:ph sz="quarter" idx="2"/>
          </p:nvPr>
        </p:nvSpPr>
        <p:spPr>
          <a:xfrm>
            <a:off x="226314" y="3295178"/>
            <a:ext cx="3031236" cy="5091205"/>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6" name="Segnaposto contenuto 25"/>
          <p:cNvSpPr>
            <a:spLocks noGrp="1"/>
          </p:cNvSpPr>
          <p:nvPr>
            <p:ph sz="quarter" idx="4"/>
          </p:nvPr>
        </p:nvSpPr>
        <p:spPr>
          <a:xfrm>
            <a:off x="3600450" y="3295177"/>
            <a:ext cx="3028950" cy="5096256"/>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5" name="Ovale 24"/>
          <p:cNvSpPr/>
          <p:nvPr/>
        </p:nvSpPr>
        <p:spPr>
          <a:xfrm>
            <a:off x="3200400" y="1274715"/>
            <a:ext cx="457200" cy="8128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e 26"/>
          <p:cNvSpPr/>
          <p:nvPr/>
        </p:nvSpPr>
        <p:spPr>
          <a:xfrm>
            <a:off x="3271266" y="1400699"/>
            <a:ext cx="315468" cy="560832"/>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egnaposto numero diapositiva 8"/>
          <p:cNvSpPr>
            <a:spLocks noGrp="1"/>
          </p:cNvSpPr>
          <p:nvPr>
            <p:ph type="sldNum" sz="quarter" idx="12"/>
          </p:nvPr>
        </p:nvSpPr>
        <p:spPr>
          <a:xfrm>
            <a:off x="3257550" y="1389889"/>
            <a:ext cx="342900" cy="588433"/>
          </a:xfrm>
        </p:spPr>
        <p:txBody>
          <a:bodyPr/>
          <a:lstStyle>
            <a:lvl1pPr algn="ctr">
              <a:defRPr/>
            </a:lvl1pPr>
          </a:lstStyle>
          <a:p>
            <a:fld id="{EB2216FE-6E41-4B42-A984-55792313CE37}" type="slidenum">
              <a:rPr lang="it-IT" smtClean="0"/>
              <a:pPr/>
              <a:t>‹N›</a:t>
            </a:fld>
            <a:endParaRPr lang="it-IT"/>
          </a:p>
        </p:txBody>
      </p:sp>
      <p:sp>
        <p:nvSpPr>
          <p:cNvPr id="23" name="Titolo 22"/>
          <p:cNvSpPr>
            <a:spLocks noGrp="1"/>
          </p:cNvSpPr>
          <p:nvPr>
            <p:ph type="title"/>
          </p:nvPr>
        </p:nvSpPr>
        <p:spPr/>
        <p:txBody>
          <a:bodyPr rtlCol="0" anchor="b" anchorCtr="0"/>
          <a:lstStyle/>
          <a:p>
            <a:r>
              <a:rPr kumimoji="0" lang="it-IT" smtClean="0"/>
              <a:t>Fare clic per modificare lo stile del titolo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420484DF-E4A5-4B41-83A6-DC9ECC84C624}" type="datetimeFigureOut">
              <a:rPr lang="it-IT" smtClean="0"/>
              <a:pPr/>
              <a:t>12/03/2018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a:xfrm>
            <a:off x="3257550" y="1381361"/>
            <a:ext cx="342900" cy="588433"/>
          </a:xfrm>
        </p:spPr>
        <p:txBody>
          <a:bodyPr/>
          <a:lstStyle/>
          <a:p>
            <a:fld id="{EB2216FE-6E41-4B42-A984-55792313CE37}"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7" name="Rettangolo 6"/>
          <p:cNvSpPr>
            <a:spLocks noChangeArrowheads="1"/>
          </p:cNvSpPr>
          <p:nvPr/>
        </p:nvSpPr>
        <p:spPr bwMode="white">
          <a:xfrm>
            <a:off x="0" y="8940800"/>
            <a:ext cx="6858000" cy="2032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ttangolo 7"/>
          <p:cNvSpPr>
            <a:spLocks noChangeArrowheads="1"/>
          </p:cNvSpPr>
          <p:nvPr/>
        </p:nvSpPr>
        <p:spPr bwMode="white">
          <a:xfrm>
            <a:off x="0" y="0"/>
            <a:ext cx="6858000" cy="207264"/>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ttangolo 9"/>
          <p:cNvSpPr>
            <a:spLocks noChangeArrowheads="1"/>
          </p:cNvSpPr>
          <p:nvPr/>
        </p:nvSpPr>
        <p:spPr bwMode="white">
          <a:xfrm>
            <a:off x="6743700" y="0"/>
            <a:ext cx="114300" cy="9144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ttangolo 8"/>
          <p:cNvSpPr>
            <a:spLocks noChangeArrowheads="1"/>
          </p:cNvSpPr>
          <p:nvPr/>
        </p:nvSpPr>
        <p:spPr bwMode="white">
          <a:xfrm>
            <a:off x="0" y="0"/>
            <a:ext cx="114300" cy="9144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ttangolo 4"/>
          <p:cNvSpPr>
            <a:spLocks noChangeArrowheads="1"/>
          </p:cNvSpPr>
          <p:nvPr/>
        </p:nvSpPr>
        <p:spPr bwMode="auto">
          <a:xfrm>
            <a:off x="109728" y="8522209"/>
            <a:ext cx="6624828" cy="412751"/>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ttangolo 5"/>
          <p:cNvSpPr>
            <a:spLocks noChangeArrowheads="1"/>
          </p:cNvSpPr>
          <p:nvPr/>
        </p:nvSpPr>
        <p:spPr bwMode="auto">
          <a:xfrm>
            <a:off x="114300" y="211328"/>
            <a:ext cx="6624828" cy="8729472"/>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Segnaposto data 1"/>
          <p:cNvSpPr>
            <a:spLocks noGrp="1"/>
          </p:cNvSpPr>
          <p:nvPr>
            <p:ph type="dt" sz="half" idx="10"/>
          </p:nvPr>
        </p:nvSpPr>
        <p:spPr/>
        <p:txBody>
          <a:bodyPr/>
          <a:lstStyle/>
          <a:p>
            <a:fld id="{420484DF-E4A5-4B41-83A6-DC9ECC84C624}" type="datetimeFigureOut">
              <a:rPr lang="it-IT" smtClean="0"/>
              <a:pPr/>
              <a:t>12/03/2018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a:xfrm>
            <a:off x="3200400" y="8432800"/>
            <a:ext cx="457200" cy="588432"/>
          </a:xfrm>
        </p:spPr>
        <p:txBody>
          <a:bodyPr/>
          <a:lstStyle>
            <a:lvl1pPr>
              <a:defRPr>
                <a:solidFill>
                  <a:srgbClr val="FFFFFF"/>
                </a:solidFill>
              </a:defRPr>
            </a:lvl1pPr>
          </a:lstStyle>
          <a:p>
            <a:fld id="{EB2216FE-6E41-4B42-A984-55792313CE37}"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bg>
      <p:bgRef idx="1001">
        <a:schemeClr val="bg1"/>
      </p:bgRef>
    </p:bg>
    <p:spTree>
      <p:nvGrpSpPr>
        <p:cNvPr id="1" name=""/>
        <p:cNvGrpSpPr/>
        <p:nvPr/>
      </p:nvGrpSpPr>
      <p:grpSpPr>
        <a:xfrm>
          <a:off x="0" y="0"/>
          <a:ext cx="0" cy="0"/>
          <a:chOff x="0" y="0"/>
          <a:chExt cx="0" cy="0"/>
        </a:xfrm>
      </p:grpSpPr>
      <p:sp>
        <p:nvSpPr>
          <p:cNvPr id="19" name="Rettangolo 18"/>
          <p:cNvSpPr>
            <a:spLocks noChangeArrowheads="1"/>
          </p:cNvSpPr>
          <p:nvPr/>
        </p:nvSpPr>
        <p:spPr bwMode="auto">
          <a:xfrm>
            <a:off x="114300" y="203200"/>
            <a:ext cx="6624828" cy="4064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ttangolo 14"/>
          <p:cNvSpPr>
            <a:spLocks noChangeArrowheads="1"/>
          </p:cNvSpPr>
          <p:nvPr/>
        </p:nvSpPr>
        <p:spPr bwMode="white">
          <a:xfrm>
            <a:off x="0" y="8940800"/>
            <a:ext cx="6858000" cy="2032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tangolo 17"/>
          <p:cNvSpPr>
            <a:spLocks noChangeArrowheads="1"/>
          </p:cNvSpPr>
          <p:nvPr/>
        </p:nvSpPr>
        <p:spPr bwMode="white">
          <a:xfrm>
            <a:off x="6743700" y="0"/>
            <a:ext cx="114300" cy="9144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tangolo 15"/>
          <p:cNvSpPr>
            <a:spLocks noChangeArrowheads="1"/>
          </p:cNvSpPr>
          <p:nvPr/>
        </p:nvSpPr>
        <p:spPr bwMode="white">
          <a:xfrm>
            <a:off x="0" y="0"/>
            <a:ext cx="6858000" cy="158496"/>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ttangolo 16"/>
          <p:cNvSpPr>
            <a:spLocks noChangeArrowheads="1"/>
          </p:cNvSpPr>
          <p:nvPr/>
        </p:nvSpPr>
        <p:spPr bwMode="white">
          <a:xfrm>
            <a:off x="0" y="0"/>
            <a:ext cx="114300" cy="9144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ttangolo 12"/>
          <p:cNvSpPr/>
          <p:nvPr/>
        </p:nvSpPr>
        <p:spPr>
          <a:xfrm>
            <a:off x="114300" y="812800"/>
            <a:ext cx="2057400" cy="78232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olo 1"/>
          <p:cNvSpPr>
            <a:spLocks noGrp="1"/>
          </p:cNvSpPr>
          <p:nvPr>
            <p:ph type="title"/>
          </p:nvPr>
        </p:nvSpPr>
        <p:spPr>
          <a:xfrm>
            <a:off x="285750" y="1219200"/>
            <a:ext cx="1771650" cy="1320800"/>
          </a:xfrm>
        </p:spPr>
        <p:txBody>
          <a:bodyPr anchor="b">
            <a:noAutofit/>
          </a:bodyPr>
          <a:lstStyle>
            <a:lvl1pPr algn="l">
              <a:buNone/>
              <a:defRPr sz="2200" b="1">
                <a:solidFill>
                  <a:srgbClr val="FFFFFF"/>
                </a:solidFill>
              </a:defRPr>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285750" y="2641601"/>
            <a:ext cx="1771650" cy="5526617"/>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8" name="Rettangolo 7"/>
          <p:cNvSpPr>
            <a:spLocks noChangeArrowheads="1"/>
          </p:cNvSpPr>
          <p:nvPr/>
        </p:nvSpPr>
        <p:spPr bwMode="auto">
          <a:xfrm>
            <a:off x="114300" y="203200"/>
            <a:ext cx="6624828" cy="8729472"/>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Connettore 1 8"/>
          <p:cNvSpPr>
            <a:spLocks noChangeShapeType="1"/>
          </p:cNvSpPr>
          <p:nvPr/>
        </p:nvSpPr>
        <p:spPr bwMode="auto">
          <a:xfrm>
            <a:off x="114300" y="711200"/>
            <a:ext cx="6624828"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Segnaposto contenuto 19"/>
          <p:cNvSpPr>
            <a:spLocks noGrp="1"/>
          </p:cNvSpPr>
          <p:nvPr>
            <p:ph sz="quarter" idx="1"/>
          </p:nvPr>
        </p:nvSpPr>
        <p:spPr>
          <a:xfrm>
            <a:off x="2343150" y="914400"/>
            <a:ext cx="4229100" cy="72136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0" name="Ovale 9"/>
          <p:cNvSpPr/>
          <p:nvPr/>
        </p:nvSpPr>
        <p:spPr>
          <a:xfrm>
            <a:off x="971550" y="304800"/>
            <a:ext cx="457200" cy="8128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e 10"/>
          <p:cNvSpPr/>
          <p:nvPr/>
        </p:nvSpPr>
        <p:spPr>
          <a:xfrm>
            <a:off x="1042416" y="430784"/>
            <a:ext cx="315468" cy="560832"/>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egnaposto numero diapositiva 6"/>
          <p:cNvSpPr>
            <a:spLocks noGrp="1"/>
          </p:cNvSpPr>
          <p:nvPr>
            <p:ph type="sldNum" sz="quarter" idx="12"/>
          </p:nvPr>
        </p:nvSpPr>
        <p:spPr>
          <a:xfrm>
            <a:off x="1028700" y="416985"/>
            <a:ext cx="342900" cy="588433"/>
          </a:xfrm>
        </p:spPr>
        <p:txBody>
          <a:bodyPr/>
          <a:lstStyle>
            <a:lvl1pPr>
              <a:defRPr>
                <a:solidFill>
                  <a:schemeClr val="accent3">
                    <a:shade val="75000"/>
                  </a:schemeClr>
                </a:solidFill>
              </a:defRPr>
            </a:lvl1pPr>
          </a:lstStyle>
          <a:p>
            <a:fld id="{EB2216FE-6E41-4B42-A984-55792313CE37}" type="slidenum">
              <a:rPr lang="it-IT" smtClean="0"/>
              <a:pPr/>
              <a:t>‹N›</a:t>
            </a:fld>
            <a:endParaRPr lang="it-IT"/>
          </a:p>
        </p:txBody>
      </p:sp>
      <p:sp>
        <p:nvSpPr>
          <p:cNvPr id="21" name="Rettangolo 20"/>
          <p:cNvSpPr>
            <a:spLocks noChangeArrowheads="1"/>
          </p:cNvSpPr>
          <p:nvPr/>
        </p:nvSpPr>
        <p:spPr bwMode="auto">
          <a:xfrm>
            <a:off x="112014" y="8517847"/>
            <a:ext cx="6624828" cy="412751"/>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Segnaposto data 4"/>
          <p:cNvSpPr>
            <a:spLocks noGrp="1"/>
          </p:cNvSpPr>
          <p:nvPr>
            <p:ph type="dt" sz="half" idx="10"/>
          </p:nvPr>
        </p:nvSpPr>
        <p:spPr/>
        <p:txBody>
          <a:bodyPr/>
          <a:lstStyle/>
          <a:p>
            <a:fld id="{420484DF-E4A5-4B41-83A6-DC9ECC84C624}" type="datetimeFigureOut">
              <a:rPr lang="it-IT" smtClean="0"/>
              <a:pPr/>
              <a:t>12/03/2018</a:t>
            </a:fld>
            <a:endParaRPr lang="it-IT"/>
          </a:p>
        </p:txBody>
      </p:sp>
      <p:sp>
        <p:nvSpPr>
          <p:cNvPr id="6" name="Segnaposto piè di pagina 5"/>
          <p:cNvSpPr>
            <a:spLocks noGrp="1"/>
          </p:cNvSpPr>
          <p:nvPr>
            <p:ph type="ftr" sz="quarter" idx="11"/>
          </p:nvPr>
        </p:nvSpPr>
        <p:spPr>
          <a:xfrm>
            <a:off x="226314" y="8547797"/>
            <a:ext cx="2537460" cy="487680"/>
          </a:xfrm>
        </p:spPr>
        <p:txBody>
          <a:bodyPr/>
          <a:lstStyle/>
          <a:p>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1" name="Connettore 1 20"/>
          <p:cNvSpPr>
            <a:spLocks noChangeShapeType="1"/>
          </p:cNvSpPr>
          <p:nvPr/>
        </p:nvSpPr>
        <p:spPr bwMode="auto">
          <a:xfrm>
            <a:off x="114300" y="711200"/>
            <a:ext cx="6624828"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ttangolo 18"/>
          <p:cNvSpPr>
            <a:spLocks noChangeArrowheads="1"/>
          </p:cNvSpPr>
          <p:nvPr/>
        </p:nvSpPr>
        <p:spPr bwMode="white">
          <a:xfrm>
            <a:off x="0" y="8940800"/>
            <a:ext cx="6858000" cy="2032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tangolo 15"/>
          <p:cNvSpPr>
            <a:spLocks noChangeArrowheads="1"/>
          </p:cNvSpPr>
          <p:nvPr/>
        </p:nvSpPr>
        <p:spPr bwMode="white">
          <a:xfrm>
            <a:off x="6743700" y="0"/>
            <a:ext cx="114300" cy="9144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ttangolo 16"/>
          <p:cNvSpPr>
            <a:spLocks noChangeArrowheads="1"/>
          </p:cNvSpPr>
          <p:nvPr/>
        </p:nvSpPr>
        <p:spPr bwMode="white">
          <a:xfrm>
            <a:off x="0" y="0"/>
            <a:ext cx="6858000" cy="2032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tangolo 17"/>
          <p:cNvSpPr>
            <a:spLocks noChangeArrowheads="1"/>
          </p:cNvSpPr>
          <p:nvPr/>
        </p:nvSpPr>
        <p:spPr bwMode="white">
          <a:xfrm>
            <a:off x="0" y="0"/>
            <a:ext cx="114300" cy="9144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ttangolo 19"/>
          <p:cNvSpPr>
            <a:spLocks noChangeArrowheads="1"/>
          </p:cNvSpPr>
          <p:nvPr/>
        </p:nvSpPr>
        <p:spPr bwMode="auto">
          <a:xfrm>
            <a:off x="114300" y="203200"/>
            <a:ext cx="6624828" cy="40233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ttangolo 7"/>
          <p:cNvSpPr/>
          <p:nvPr/>
        </p:nvSpPr>
        <p:spPr>
          <a:xfrm>
            <a:off x="114300" y="812800"/>
            <a:ext cx="2057400" cy="78232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ttangolo 14"/>
          <p:cNvSpPr>
            <a:spLocks noChangeArrowheads="1"/>
          </p:cNvSpPr>
          <p:nvPr/>
        </p:nvSpPr>
        <p:spPr bwMode="auto">
          <a:xfrm>
            <a:off x="114300" y="207264"/>
            <a:ext cx="6624828" cy="8729472"/>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e 11"/>
          <p:cNvSpPr/>
          <p:nvPr/>
        </p:nvSpPr>
        <p:spPr>
          <a:xfrm>
            <a:off x="971550" y="304800"/>
            <a:ext cx="457200" cy="8128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e 12"/>
          <p:cNvSpPr/>
          <p:nvPr/>
        </p:nvSpPr>
        <p:spPr>
          <a:xfrm>
            <a:off x="1042416" y="430784"/>
            <a:ext cx="315468" cy="560832"/>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egnaposto numero diapositiva 6"/>
          <p:cNvSpPr>
            <a:spLocks noGrp="1"/>
          </p:cNvSpPr>
          <p:nvPr>
            <p:ph type="sldNum" sz="quarter" idx="12"/>
          </p:nvPr>
        </p:nvSpPr>
        <p:spPr>
          <a:xfrm>
            <a:off x="1028700" y="416985"/>
            <a:ext cx="342900" cy="588433"/>
          </a:xfrm>
        </p:spPr>
        <p:txBody>
          <a:bodyPr/>
          <a:lstStyle/>
          <a:p>
            <a:fld id="{EB2216FE-6E41-4B42-A984-55792313CE37}" type="slidenum">
              <a:rPr lang="it-IT" smtClean="0"/>
              <a:pPr/>
              <a:t>‹N›</a:t>
            </a:fld>
            <a:endParaRPr lang="it-IT"/>
          </a:p>
        </p:txBody>
      </p:sp>
      <p:sp>
        <p:nvSpPr>
          <p:cNvPr id="2" name="Titolo 1"/>
          <p:cNvSpPr>
            <a:spLocks noGrp="1"/>
          </p:cNvSpPr>
          <p:nvPr>
            <p:ph type="title"/>
          </p:nvPr>
        </p:nvSpPr>
        <p:spPr>
          <a:xfrm>
            <a:off x="2250281" y="6705600"/>
            <a:ext cx="4400550" cy="1625600"/>
          </a:xfrm>
        </p:spPr>
        <p:txBody>
          <a:bodyPr anchor="t">
            <a:noAutofit/>
          </a:bodyPr>
          <a:lstStyle>
            <a:lvl1pPr algn="l">
              <a:buNone/>
              <a:defRPr sz="2400" b="1">
                <a:solidFill>
                  <a:schemeClr val="tx2"/>
                </a:solidFill>
              </a:defRPr>
            </a:lvl1pPr>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2250281" y="812800"/>
            <a:ext cx="4400550" cy="5689600"/>
          </a:xfrm>
        </p:spPr>
        <p:txBody>
          <a:bodyPr/>
          <a:lstStyle>
            <a:lvl1pPr marL="0" indent="0">
              <a:buNone/>
              <a:defRPr sz="3200"/>
            </a:lvl1pPr>
          </a:lstStyle>
          <a:p>
            <a:r>
              <a:rPr kumimoji="0" lang="it-IT" smtClean="0"/>
              <a:t>Fare clic sull'icona per inserire un'immagine</a:t>
            </a:r>
            <a:endParaRPr kumimoji="0" lang="en-US" dirty="0"/>
          </a:p>
        </p:txBody>
      </p:sp>
      <p:sp>
        <p:nvSpPr>
          <p:cNvPr id="4" name="Segnaposto testo 3"/>
          <p:cNvSpPr>
            <a:spLocks noGrp="1"/>
          </p:cNvSpPr>
          <p:nvPr>
            <p:ph type="body" sz="half" idx="2"/>
          </p:nvPr>
        </p:nvSpPr>
        <p:spPr>
          <a:xfrm>
            <a:off x="285750" y="1320800"/>
            <a:ext cx="1828800" cy="70104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22" name="Rettangolo 21"/>
          <p:cNvSpPr>
            <a:spLocks noChangeArrowheads="1"/>
          </p:cNvSpPr>
          <p:nvPr/>
        </p:nvSpPr>
        <p:spPr bwMode="auto">
          <a:xfrm>
            <a:off x="112014" y="8517847"/>
            <a:ext cx="6624828" cy="412751"/>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Segnaposto data 4"/>
          <p:cNvSpPr>
            <a:spLocks noGrp="1"/>
          </p:cNvSpPr>
          <p:nvPr>
            <p:ph type="dt" sz="half" idx="10"/>
          </p:nvPr>
        </p:nvSpPr>
        <p:spPr>
          <a:xfrm>
            <a:off x="4341114" y="8539979"/>
            <a:ext cx="2283714" cy="487680"/>
          </a:xfrm>
        </p:spPr>
        <p:txBody>
          <a:bodyPr/>
          <a:lstStyle/>
          <a:p>
            <a:fld id="{420484DF-E4A5-4B41-83A6-DC9ECC84C624}" type="datetimeFigureOut">
              <a:rPr lang="it-IT" smtClean="0"/>
              <a:pPr/>
              <a:t>12/03/2018</a:t>
            </a:fld>
            <a:endParaRPr lang="it-IT"/>
          </a:p>
        </p:txBody>
      </p:sp>
      <p:sp>
        <p:nvSpPr>
          <p:cNvPr id="6" name="Segnaposto piè di pagina 5"/>
          <p:cNvSpPr>
            <a:spLocks noGrp="1"/>
          </p:cNvSpPr>
          <p:nvPr>
            <p:ph type="ftr" sz="quarter" idx="11"/>
          </p:nvPr>
        </p:nvSpPr>
        <p:spPr>
          <a:xfrm>
            <a:off x="226314" y="8547797"/>
            <a:ext cx="2688336" cy="487680"/>
          </a:xfrm>
        </p:spPr>
        <p:txBody>
          <a:bodyPr/>
          <a:lstStyle/>
          <a:p>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ttangolo 16"/>
          <p:cNvSpPr>
            <a:spLocks noChangeArrowheads="1"/>
          </p:cNvSpPr>
          <p:nvPr/>
        </p:nvSpPr>
        <p:spPr bwMode="white">
          <a:xfrm>
            <a:off x="0" y="8940800"/>
            <a:ext cx="6858000" cy="2032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tangolo 15"/>
          <p:cNvSpPr>
            <a:spLocks noChangeArrowheads="1"/>
          </p:cNvSpPr>
          <p:nvPr/>
        </p:nvSpPr>
        <p:spPr bwMode="white">
          <a:xfrm>
            <a:off x="0" y="1"/>
            <a:ext cx="6858000" cy="185782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tangolo 17"/>
          <p:cNvSpPr>
            <a:spLocks noChangeArrowheads="1"/>
          </p:cNvSpPr>
          <p:nvPr/>
        </p:nvSpPr>
        <p:spPr bwMode="white">
          <a:xfrm>
            <a:off x="0" y="0"/>
            <a:ext cx="114300" cy="9144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ttangolo 18"/>
          <p:cNvSpPr>
            <a:spLocks noChangeArrowheads="1"/>
          </p:cNvSpPr>
          <p:nvPr/>
        </p:nvSpPr>
        <p:spPr bwMode="white">
          <a:xfrm>
            <a:off x="6743700" y="0"/>
            <a:ext cx="114300" cy="9144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ttangolo 8"/>
          <p:cNvSpPr>
            <a:spLocks noChangeArrowheads="1"/>
          </p:cNvSpPr>
          <p:nvPr/>
        </p:nvSpPr>
        <p:spPr bwMode="auto">
          <a:xfrm>
            <a:off x="112014" y="8517847"/>
            <a:ext cx="6624828" cy="412751"/>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Segnaposto data 13"/>
          <p:cNvSpPr>
            <a:spLocks noGrp="1"/>
          </p:cNvSpPr>
          <p:nvPr>
            <p:ph type="dt" sz="half" idx="2"/>
          </p:nvPr>
        </p:nvSpPr>
        <p:spPr>
          <a:xfrm>
            <a:off x="4343400" y="8539979"/>
            <a:ext cx="2283714" cy="487680"/>
          </a:xfrm>
          <a:prstGeom prst="rect">
            <a:avLst/>
          </a:prstGeom>
        </p:spPr>
        <p:txBody>
          <a:bodyPr vert="horz"/>
          <a:lstStyle>
            <a:lvl1pPr algn="r" eaLnBrk="1" latinLnBrk="0" hangingPunct="1">
              <a:defRPr kumimoji="0" sz="1400">
                <a:solidFill>
                  <a:srgbClr val="FFFFFF"/>
                </a:solidFill>
              </a:defRPr>
            </a:lvl1pPr>
          </a:lstStyle>
          <a:p>
            <a:fld id="{420484DF-E4A5-4B41-83A6-DC9ECC84C624}" type="datetimeFigureOut">
              <a:rPr lang="it-IT" smtClean="0"/>
              <a:pPr/>
              <a:t>12/03/2018</a:t>
            </a:fld>
            <a:endParaRPr lang="it-IT"/>
          </a:p>
        </p:txBody>
      </p:sp>
      <p:sp>
        <p:nvSpPr>
          <p:cNvPr id="3" name="Segnaposto piè di pagina 2"/>
          <p:cNvSpPr>
            <a:spLocks noGrp="1"/>
          </p:cNvSpPr>
          <p:nvPr>
            <p:ph type="ftr" sz="quarter" idx="3"/>
          </p:nvPr>
        </p:nvSpPr>
        <p:spPr>
          <a:xfrm>
            <a:off x="228600" y="8547797"/>
            <a:ext cx="2686050" cy="487680"/>
          </a:xfrm>
          <a:prstGeom prst="rect">
            <a:avLst/>
          </a:prstGeom>
        </p:spPr>
        <p:txBody>
          <a:bodyPr vert="horz"/>
          <a:lstStyle>
            <a:lvl1pPr algn="l" eaLnBrk="1" latinLnBrk="0" hangingPunct="1">
              <a:defRPr kumimoji="0" sz="1200">
                <a:solidFill>
                  <a:srgbClr val="FFFFFF"/>
                </a:solidFill>
              </a:defRPr>
            </a:lvl1pPr>
          </a:lstStyle>
          <a:p>
            <a:endParaRPr lang="it-IT"/>
          </a:p>
        </p:txBody>
      </p:sp>
      <p:sp>
        <p:nvSpPr>
          <p:cNvPr id="8" name="Rettangolo 7"/>
          <p:cNvSpPr>
            <a:spLocks noChangeArrowheads="1"/>
          </p:cNvSpPr>
          <p:nvPr/>
        </p:nvSpPr>
        <p:spPr bwMode="auto">
          <a:xfrm>
            <a:off x="114300" y="207264"/>
            <a:ext cx="6624828" cy="8729472"/>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Connettore 1 9"/>
          <p:cNvSpPr>
            <a:spLocks noChangeShapeType="1"/>
          </p:cNvSpPr>
          <p:nvPr/>
        </p:nvSpPr>
        <p:spPr bwMode="auto">
          <a:xfrm>
            <a:off x="114300" y="1702324"/>
            <a:ext cx="6624828"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e 11"/>
          <p:cNvSpPr/>
          <p:nvPr/>
        </p:nvSpPr>
        <p:spPr>
          <a:xfrm>
            <a:off x="3200400" y="1274715"/>
            <a:ext cx="457200" cy="8128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e 14"/>
          <p:cNvSpPr/>
          <p:nvPr/>
        </p:nvSpPr>
        <p:spPr>
          <a:xfrm>
            <a:off x="3271266" y="1400699"/>
            <a:ext cx="315468" cy="560832"/>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egnaposto numero diapositiva 22"/>
          <p:cNvSpPr>
            <a:spLocks noGrp="1"/>
          </p:cNvSpPr>
          <p:nvPr>
            <p:ph type="sldNum" sz="quarter" idx="4"/>
          </p:nvPr>
        </p:nvSpPr>
        <p:spPr>
          <a:xfrm>
            <a:off x="3257550" y="1386900"/>
            <a:ext cx="342900" cy="588433"/>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EB2216FE-6E41-4B42-A984-55792313CE37}" type="slidenum">
              <a:rPr lang="it-IT" smtClean="0"/>
              <a:pPr/>
              <a:t>‹N›</a:t>
            </a:fld>
            <a:endParaRPr lang="it-IT"/>
          </a:p>
        </p:txBody>
      </p:sp>
      <p:sp>
        <p:nvSpPr>
          <p:cNvPr id="22" name="Segnaposto titolo 21"/>
          <p:cNvSpPr>
            <a:spLocks noGrp="1"/>
          </p:cNvSpPr>
          <p:nvPr>
            <p:ph type="title"/>
          </p:nvPr>
        </p:nvSpPr>
        <p:spPr>
          <a:xfrm>
            <a:off x="226314" y="304800"/>
            <a:ext cx="6400800" cy="1011936"/>
          </a:xfrm>
          <a:prstGeom prst="rect">
            <a:avLst/>
          </a:prstGeom>
        </p:spPr>
        <p:txBody>
          <a:bodyPr vert="horz" anchor="b">
            <a:normAutofit/>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226314" y="2032000"/>
            <a:ext cx="6400800" cy="6132576"/>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88640" y="179512"/>
            <a:ext cx="6400800" cy="1584176"/>
          </a:xfrm>
        </p:spPr>
        <p:txBody>
          <a:bodyPr>
            <a:noAutofit/>
          </a:bodyPr>
          <a:lstStyle/>
          <a:p>
            <a:pPr algn="l"/>
            <a:r>
              <a:rPr lang="it-IT" sz="2200" b="1" i="1" dirty="0" smtClean="0">
                <a:solidFill>
                  <a:srgbClr val="FF0000"/>
                </a:solidFill>
              </a:rPr>
              <a:t>Iter decisionale  ETS e </a:t>
            </a:r>
            <a:r>
              <a:rPr lang="it-IT" sz="2200" b="1" i="1" dirty="0" smtClean="0">
                <a:solidFill>
                  <a:srgbClr val="FF0000"/>
                </a:solidFill>
              </a:rPr>
              <a:t>accesso dati </a:t>
            </a:r>
            <a:r>
              <a:rPr lang="it-IT" sz="2200" b="1" i="1" dirty="0" smtClean="0">
                <a:solidFill>
                  <a:srgbClr val="FF0000"/>
                </a:solidFill>
              </a:rPr>
              <a:t>ambientali.</a:t>
            </a:r>
            <a:br>
              <a:rPr lang="it-IT" sz="2200" b="1" i="1" dirty="0" smtClean="0">
                <a:solidFill>
                  <a:srgbClr val="FF0000"/>
                </a:solidFill>
              </a:rPr>
            </a:br>
            <a:r>
              <a:rPr lang="it-IT" sz="2200" i="1" dirty="0" smtClean="0">
                <a:solidFill>
                  <a:srgbClr val="FF0000"/>
                </a:solidFill>
              </a:rPr>
              <a:t>Il rifiuto solo se sussiste serio e concreto pregiudizio alla divulgazione di quei dati</a:t>
            </a:r>
            <a:br>
              <a:rPr lang="it-IT" sz="2200" i="1" dirty="0" smtClean="0">
                <a:solidFill>
                  <a:srgbClr val="FF0000"/>
                </a:solidFill>
              </a:rPr>
            </a:br>
            <a:r>
              <a:rPr lang="it-IT" sz="1100" b="1" u="sng" dirty="0" smtClean="0">
                <a:solidFill>
                  <a:srgbClr val="00B0F0"/>
                </a:solidFill>
              </a:rPr>
              <a:t>CONDANNA DELLA COMMISSIONE UE</a:t>
            </a:r>
            <a:endParaRPr lang="it-IT" sz="1100" b="1" u="sng" dirty="0">
              <a:solidFill>
                <a:srgbClr val="00B0F0"/>
              </a:solidFill>
            </a:endParaRPr>
          </a:p>
        </p:txBody>
      </p:sp>
      <p:sp>
        <p:nvSpPr>
          <p:cNvPr id="3" name="Segnaposto contenuto 2"/>
          <p:cNvSpPr>
            <a:spLocks noGrp="1"/>
          </p:cNvSpPr>
          <p:nvPr>
            <p:ph sz="half" idx="1"/>
          </p:nvPr>
        </p:nvSpPr>
        <p:spPr/>
        <p:txBody>
          <a:bodyPr>
            <a:noAutofit/>
          </a:bodyPr>
          <a:lstStyle/>
          <a:p>
            <a:pPr>
              <a:buNone/>
            </a:pPr>
            <a:r>
              <a:rPr lang="it-IT" sz="1200" b="1" dirty="0" smtClean="0">
                <a:solidFill>
                  <a:srgbClr val="002060"/>
                </a:solidFill>
              </a:rPr>
              <a:t>NORMATIVA</a:t>
            </a:r>
          </a:p>
          <a:p>
            <a:pPr marL="0" indent="0">
              <a:buNone/>
            </a:pPr>
            <a:r>
              <a:rPr lang="it-IT" sz="1000" i="1" dirty="0" smtClean="0">
                <a:solidFill>
                  <a:srgbClr val="002060"/>
                </a:solidFill>
              </a:rPr>
              <a:t>Accesso all’informazione ambientale Regolamento n. 1049/2001 (Art. 4, par. 3, comma I)- Convenzione di </a:t>
            </a:r>
            <a:r>
              <a:rPr lang="it-IT" sz="1000" i="1" dirty="0" err="1" smtClean="0">
                <a:solidFill>
                  <a:srgbClr val="002060"/>
                </a:solidFill>
              </a:rPr>
              <a:t>Aarhus</a:t>
            </a:r>
            <a:r>
              <a:rPr lang="it-IT" sz="1000" i="1" dirty="0" smtClean="0">
                <a:solidFill>
                  <a:srgbClr val="002060"/>
                </a:solidFill>
              </a:rPr>
              <a:t> del 25 giugno 1998 - </a:t>
            </a:r>
            <a:r>
              <a:rPr lang="it-IT" sz="1000" dirty="0" smtClean="0">
                <a:solidFill>
                  <a:srgbClr val="002060"/>
                </a:solidFill>
              </a:rPr>
              <a:t>Decisione 2005/370/CE </a:t>
            </a:r>
            <a:endParaRPr lang="it-IT" sz="1000" i="1" dirty="0" smtClean="0">
              <a:solidFill>
                <a:srgbClr val="002060"/>
              </a:solidFill>
            </a:endParaRPr>
          </a:p>
          <a:p>
            <a:pPr marL="0" indent="0">
              <a:buNone/>
            </a:pPr>
            <a:r>
              <a:rPr lang="it-IT" sz="1000" dirty="0" smtClean="0">
                <a:solidFill>
                  <a:srgbClr val="002060"/>
                </a:solidFill>
              </a:rPr>
              <a:t>Regolamento n. 1367/2006, (art6«Applicazione delle eccezioni relative alla richiesta di accesso alle informazioni ambientali»)</a:t>
            </a:r>
            <a:endParaRPr lang="it-IT" sz="1000" i="1" dirty="0" smtClean="0">
              <a:solidFill>
                <a:srgbClr val="002060"/>
              </a:solidFill>
            </a:endParaRPr>
          </a:p>
          <a:p>
            <a:pPr marL="0" indent="0">
              <a:buNone/>
            </a:pPr>
            <a:r>
              <a:rPr lang="it-IT" sz="1000" dirty="0" smtClean="0">
                <a:solidFill>
                  <a:srgbClr val="002060"/>
                </a:solidFill>
              </a:rPr>
              <a:t>Decisione 2011/278/UE  sulle norme transitorie ai fini dell’armonizzazione delle procedure di assegnazione gratuita delle quote ETS procedura (art.15, par 1) -Direttiva 2003/87/CE –ETS (art 10 bis) </a:t>
            </a:r>
          </a:p>
          <a:p>
            <a:pPr>
              <a:buNone/>
            </a:pPr>
            <a:endParaRPr lang="it-IT" sz="1200" i="1" dirty="0" smtClean="0">
              <a:solidFill>
                <a:srgbClr val="002060"/>
              </a:solidFill>
            </a:endParaRPr>
          </a:p>
          <a:p>
            <a:pPr>
              <a:buNone/>
            </a:pPr>
            <a:r>
              <a:rPr lang="it-IT" sz="1200" b="1" dirty="0" smtClean="0">
                <a:solidFill>
                  <a:srgbClr val="002060"/>
                </a:solidFill>
              </a:rPr>
              <a:t>IL CASO</a:t>
            </a:r>
          </a:p>
          <a:p>
            <a:pPr>
              <a:buNone/>
            </a:pPr>
            <a:r>
              <a:rPr lang="it-IT" sz="1200" dirty="0" smtClean="0">
                <a:solidFill>
                  <a:srgbClr val="002060"/>
                </a:solidFill>
              </a:rPr>
              <a:t>Una società tedesca ha chiesto alla Commissione UE di accedere alle informazioni relative a taluni impianti della </a:t>
            </a:r>
            <a:r>
              <a:rPr lang="it-IT" sz="1200" dirty="0" err="1" smtClean="0">
                <a:solidFill>
                  <a:srgbClr val="002060"/>
                </a:solidFill>
              </a:rPr>
              <a:t>Saint-Gobain</a:t>
            </a:r>
            <a:r>
              <a:rPr lang="it-IT" sz="1200" dirty="0" smtClean="0">
                <a:solidFill>
                  <a:srgbClr val="002060"/>
                </a:solidFill>
              </a:rPr>
              <a:t> Glass </a:t>
            </a:r>
            <a:r>
              <a:rPr lang="it-IT" sz="1200" dirty="0" err="1" smtClean="0">
                <a:solidFill>
                  <a:srgbClr val="002060"/>
                </a:solidFill>
              </a:rPr>
              <a:t>Deutschland</a:t>
            </a:r>
            <a:r>
              <a:rPr lang="it-IT" sz="1200" dirty="0" smtClean="0">
                <a:solidFill>
                  <a:srgbClr val="002060"/>
                </a:solidFill>
              </a:rPr>
              <a:t> </a:t>
            </a:r>
            <a:r>
              <a:rPr lang="it-IT" sz="1200" dirty="0" err="1" smtClean="0">
                <a:solidFill>
                  <a:srgbClr val="002060"/>
                </a:solidFill>
              </a:rPr>
              <a:t>GmbH</a:t>
            </a:r>
            <a:r>
              <a:rPr lang="it-IT" sz="1200" dirty="0" smtClean="0">
                <a:solidFill>
                  <a:srgbClr val="002060"/>
                </a:solidFill>
              </a:rPr>
              <a:t>, sul territorio tedesco, riguardanti le assegnazioni preliminari delle quote ETS, nonché le attività e i livelli di capacità con riferimento alle emissioni di biossido di carbonio (CO2) negli anni dal 2005 al 2010, l’efficienza degli impianti e le quote di emissioni annuali preliminarmente assegnate per il periodo compreso tra il 2013 e il 2020.</a:t>
            </a:r>
          </a:p>
          <a:p>
            <a:pPr>
              <a:buNone/>
            </a:pPr>
            <a:r>
              <a:rPr lang="it-IT" sz="1200" dirty="0" smtClean="0">
                <a:solidFill>
                  <a:srgbClr val="002060"/>
                </a:solidFill>
              </a:rPr>
              <a:t>La Commissione ha negato l’accesso con decisione del 17 gennaio 2013 in quanto l’iter procedimentale di indicazione delle quote </a:t>
            </a:r>
            <a:r>
              <a:rPr lang="it-IT" sz="1200" dirty="0" err="1" smtClean="0">
                <a:solidFill>
                  <a:srgbClr val="002060"/>
                </a:solidFill>
              </a:rPr>
              <a:t>assegnande</a:t>
            </a:r>
            <a:r>
              <a:rPr lang="it-IT" sz="1200" dirty="0" smtClean="0">
                <a:solidFill>
                  <a:srgbClr val="002060"/>
                </a:solidFill>
              </a:rPr>
              <a:t> non si era ancora concluso.</a:t>
            </a:r>
          </a:p>
          <a:p>
            <a:pPr>
              <a:buNone/>
            </a:pPr>
            <a:endParaRPr lang="it-IT" sz="1200" dirty="0" smtClean="0">
              <a:solidFill>
                <a:srgbClr val="002060"/>
              </a:solidFill>
            </a:endParaRPr>
          </a:p>
        </p:txBody>
      </p:sp>
      <p:sp>
        <p:nvSpPr>
          <p:cNvPr id="4" name="Segnaposto contenuto 3"/>
          <p:cNvSpPr>
            <a:spLocks noGrp="1"/>
          </p:cNvSpPr>
          <p:nvPr>
            <p:ph sz="half" idx="2"/>
          </p:nvPr>
        </p:nvSpPr>
        <p:spPr>
          <a:xfrm>
            <a:off x="3357562" y="1828800"/>
            <a:ext cx="3271838" cy="6242304"/>
          </a:xfrm>
        </p:spPr>
        <p:txBody>
          <a:bodyPr>
            <a:noAutofit/>
          </a:bodyPr>
          <a:lstStyle/>
          <a:p>
            <a:pPr marL="273050" indent="-1588">
              <a:buNone/>
            </a:pPr>
            <a:r>
              <a:rPr lang="it-IT" sz="1200" b="1" dirty="0" smtClean="0">
                <a:solidFill>
                  <a:srgbClr val="7030A0"/>
                </a:solidFill>
              </a:rPr>
              <a:t>MASSIME</a:t>
            </a:r>
            <a:endParaRPr lang="it-IT" sz="1200" dirty="0" smtClean="0">
              <a:solidFill>
                <a:srgbClr val="7030A0"/>
              </a:solidFill>
            </a:endParaRPr>
          </a:p>
          <a:p>
            <a:pPr marL="273050" indent="-1588">
              <a:buNone/>
            </a:pPr>
            <a:endParaRPr lang="it-IT" sz="300" dirty="0" smtClean="0">
              <a:solidFill>
                <a:srgbClr val="7030A0"/>
              </a:solidFill>
            </a:endParaRPr>
          </a:p>
          <a:p>
            <a:pPr marL="273050" indent="-1588">
              <a:buNone/>
            </a:pPr>
            <a:r>
              <a:rPr lang="it-IT" sz="1100" dirty="0" smtClean="0">
                <a:solidFill>
                  <a:srgbClr val="7030A0"/>
                </a:solidFill>
                <a:latin typeface="Adobe Caslon Pro Bold" pitchFamily="18" charset="0"/>
              </a:rPr>
              <a:t>Il regolamento n. 1367/2006 sull’accesso alle informazioni ambientali persegue, tra gli altri, l’obiettivo di garantire la più ampia disponibilità e diffusione di informazioni di natura ambientale. L’eventuale  rifiuto all’accesso deve essere interpretato restrittivamente, dovendo privilegiarsi l’interesse pubblico della divulgazione.</a:t>
            </a:r>
          </a:p>
          <a:p>
            <a:pPr marL="273050" indent="-1588">
              <a:buNone/>
            </a:pPr>
            <a:endParaRPr lang="it-IT" sz="1100" dirty="0" smtClean="0">
              <a:solidFill>
                <a:srgbClr val="7030A0"/>
              </a:solidFill>
              <a:latin typeface="Adobe Caslon Pro Bold" pitchFamily="18" charset="0"/>
            </a:endParaRPr>
          </a:p>
          <a:p>
            <a:pPr marL="273050" indent="-1588">
              <a:buNone/>
            </a:pPr>
            <a:r>
              <a:rPr lang="it-IT" sz="1100" dirty="0" smtClean="0">
                <a:solidFill>
                  <a:srgbClr val="7030A0"/>
                </a:solidFill>
                <a:latin typeface="Adobe Caslon Pro Bold" pitchFamily="18" charset="0"/>
              </a:rPr>
              <a:t>La richiesta di informazioni ambientali può essere respinta solo qualora la divulgazione di tali informazioni possa pregiudicare la segretezza delle deliberazioni interne delle autorità pubbliche, ma non l’insieme del procedimento amministrativo in esito al quale tali autorità deliberano. </a:t>
            </a:r>
          </a:p>
          <a:p>
            <a:pPr marL="273050" indent="-1588">
              <a:buNone/>
            </a:pPr>
            <a:endParaRPr lang="it-IT" sz="1100" dirty="0" smtClean="0">
              <a:solidFill>
                <a:srgbClr val="7030A0"/>
              </a:solidFill>
              <a:latin typeface="Adobe Caslon Pro Bold" pitchFamily="18" charset="0"/>
            </a:endParaRPr>
          </a:p>
          <a:p>
            <a:pPr marL="273050" indent="-1588">
              <a:buNone/>
            </a:pPr>
            <a:r>
              <a:rPr lang="it-IT" sz="1100" dirty="0" smtClean="0">
                <a:solidFill>
                  <a:srgbClr val="7030A0"/>
                </a:solidFill>
                <a:latin typeface="Adobe Caslon Pro Bold" pitchFamily="18" charset="0"/>
              </a:rPr>
              <a:t>La circostanza che il procedimento amministrativo di cui trattasi non si sia ancora concluso, non integra di per </a:t>
            </a:r>
            <a:r>
              <a:rPr lang="it-IT" sz="1100" dirty="0" err="1" smtClean="0">
                <a:solidFill>
                  <a:srgbClr val="7030A0"/>
                </a:solidFill>
                <a:latin typeface="Adobe Caslon Pro Bold" pitchFamily="18" charset="0"/>
              </a:rPr>
              <a:t>se’</a:t>
            </a:r>
            <a:r>
              <a:rPr lang="it-IT" sz="1100" dirty="0" smtClean="0">
                <a:solidFill>
                  <a:srgbClr val="7030A0"/>
                </a:solidFill>
                <a:latin typeface="Adobe Caslon Pro Bold" pitchFamily="18" charset="0"/>
              </a:rPr>
              <a:t> un motivo legittimo per rifiutare l’accesso.</a:t>
            </a:r>
          </a:p>
          <a:p>
            <a:pPr marL="273050" indent="-1588">
              <a:buNone/>
            </a:pPr>
            <a:r>
              <a:rPr lang="it-IT" sz="1100" dirty="0" smtClean="0">
                <a:solidFill>
                  <a:srgbClr val="7030A0"/>
                </a:solidFill>
                <a:latin typeface="Adobe Caslon Pro Bold" pitchFamily="18" charset="0"/>
              </a:rPr>
              <a:t>Deve essere vagliata e motivata la circostanza specifica che la divulgazione sia atta in concreto e seriamente a pregiudicare  il procedimento in caso di divulgazione dei documenti richiesti.</a:t>
            </a:r>
          </a:p>
        </p:txBody>
      </p:sp>
      <p:sp>
        <p:nvSpPr>
          <p:cNvPr id="5" name="Segnaposto contenuto 2"/>
          <p:cNvSpPr txBox="1">
            <a:spLocks/>
          </p:cNvSpPr>
          <p:nvPr/>
        </p:nvSpPr>
        <p:spPr>
          <a:xfrm>
            <a:off x="1124744" y="8172400"/>
            <a:ext cx="4903446" cy="648072"/>
          </a:xfrm>
          <a:prstGeom prst="rect">
            <a:avLst/>
          </a:prstGeom>
        </p:spPr>
        <p:style>
          <a:lnRef idx="1">
            <a:schemeClr val="accent3"/>
          </a:lnRef>
          <a:fillRef idx="2">
            <a:schemeClr val="accent3"/>
          </a:fillRef>
          <a:effectRef idx="1">
            <a:schemeClr val="accent3"/>
          </a:effectRef>
          <a:fontRef idx="minor">
            <a:schemeClr val="dk1"/>
          </a:fontRef>
        </p:style>
        <p:txBody>
          <a:bodyPr vert="horz">
            <a:normAutofit fontScale="70000" lnSpcReduction="20000"/>
          </a:bodyPr>
          <a:lstStyle/>
          <a:p>
            <a:r>
              <a:rPr lang="it-IT" sz="1600" b="1" i="1" dirty="0" smtClean="0">
                <a:solidFill>
                  <a:srgbClr val="002060"/>
                </a:solidFill>
              </a:rPr>
              <a:t>CORTE </a:t>
            </a:r>
            <a:r>
              <a:rPr lang="it-IT" sz="1600" b="1" i="1" dirty="0" err="1" smtClean="0">
                <a:solidFill>
                  <a:srgbClr val="002060"/>
                </a:solidFill>
              </a:rPr>
              <a:t>DI</a:t>
            </a:r>
            <a:r>
              <a:rPr lang="it-IT" sz="1600" b="1" i="1" dirty="0" smtClean="0">
                <a:solidFill>
                  <a:srgbClr val="002060"/>
                </a:solidFill>
              </a:rPr>
              <a:t> GIUSTIZIA DELL’UNIONE EUROPEA </a:t>
            </a:r>
            <a:r>
              <a:rPr lang="it-IT" sz="1600" i="1" dirty="0" smtClean="0">
                <a:solidFill>
                  <a:srgbClr val="002060"/>
                </a:solidFill>
              </a:rPr>
              <a:t>(Quinta Sezione)  </a:t>
            </a:r>
          </a:p>
          <a:p>
            <a:r>
              <a:rPr lang="it-IT" sz="1600" i="1" dirty="0" err="1" smtClean="0">
                <a:solidFill>
                  <a:srgbClr val="002060"/>
                </a:solidFill>
              </a:rPr>
              <a:t>CausA</a:t>
            </a:r>
            <a:r>
              <a:rPr lang="it-IT" sz="1600" i="1" dirty="0" smtClean="0">
                <a:solidFill>
                  <a:srgbClr val="002060"/>
                </a:solidFill>
              </a:rPr>
              <a:t> c-60/15 del 13 luglio 2017- Parti: </a:t>
            </a:r>
            <a:r>
              <a:rPr lang="it-IT" sz="1600" i="1" dirty="0" err="1" smtClean="0">
                <a:solidFill>
                  <a:srgbClr val="002060"/>
                </a:solidFill>
              </a:rPr>
              <a:t>Saint-Gobain</a:t>
            </a:r>
            <a:r>
              <a:rPr lang="it-IT" sz="1600" i="1" dirty="0" smtClean="0">
                <a:solidFill>
                  <a:srgbClr val="002060"/>
                </a:solidFill>
              </a:rPr>
              <a:t> Glass </a:t>
            </a:r>
            <a:r>
              <a:rPr lang="it-IT" sz="1600" i="1" dirty="0" err="1" smtClean="0">
                <a:solidFill>
                  <a:srgbClr val="002060"/>
                </a:solidFill>
              </a:rPr>
              <a:t>Deutschland</a:t>
            </a:r>
            <a:r>
              <a:rPr lang="it-IT" sz="1600" i="1" dirty="0" smtClean="0">
                <a:solidFill>
                  <a:srgbClr val="002060"/>
                </a:solidFill>
              </a:rPr>
              <a:t> </a:t>
            </a:r>
            <a:r>
              <a:rPr lang="it-IT" sz="1600" i="1" dirty="0" err="1" smtClean="0">
                <a:solidFill>
                  <a:srgbClr val="002060"/>
                </a:solidFill>
              </a:rPr>
              <a:t>GmbH</a:t>
            </a:r>
            <a:r>
              <a:rPr lang="it-IT" sz="1600" i="1" dirty="0" smtClean="0">
                <a:solidFill>
                  <a:srgbClr val="002060"/>
                </a:solidFill>
              </a:rPr>
              <a:t> contro Commissione Europea</a:t>
            </a:r>
            <a:endParaRPr lang="it-IT" sz="1600" dirty="0" smtClean="0">
              <a:solidFill>
                <a:srgbClr val="002060"/>
              </a:solidFill>
            </a:endParaRPr>
          </a:p>
          <a:p>
            <a:r>
              <a:rPr lang="it-IT" sz="1200" b="1" dirty="0" smtClean="0">
                <a:solidFill>
                  <a:srgbClr val="002060"/>
                </a:solidFill>
              </a:rPr>
              <a:t> </a:t>
            </a:r>
            <a:endParaRPr lang="it-IT" sz="1200" i="1" dirty="0" smtClean="0">
              <a:solidFill>
                <a:srgbClr val="002060"/>
              </a:solidFill>
            </a:endParaRPr>
          </a:p>
          <a:p>
            <a:endParaRPr lang="it-IT" sz="1200" i="1" dirty="0" smtClean="0">
              <a:solidFill>
                <a:srgbClr val="002060"/>
              </a:solidFill>
            </a:endParaRPr>
          </a:p>
          <a:p>
            <a:endParaRPr lang="it-IT" sz="1200" dirty="0" smtClean="0">
              <a:solidFill>
                <a:srgbClr val="002060"/>
              </a:solidFill>
            </a:endParaRPr>
          </a:p>
          <a:p>
            <a:pPr marL="0" marR="0" lvl="0" indent="0" algn="ctr" defTabSz="914400" rtl="0" eaLnBrk="1" fontAlgn="auto" latinLnBrk="0" hangingPunct="1">
              <a:lnSpc>
                <a:spcPct val="100000"/>
              </a:lnSpc>
              <a:spcBef>
                <a:spcPct val="20000"/>
              </a:spcBef>
              <a:spcAft>
                <a:spcPts val="0"/>
              </a:spcAft>
              <a:buClr>
                <a:schemeClr val="accent1"/>
              </a:buClr>
              <a:buSzPct val="85000"/>
              <a:buFont typeface="Wingdings 2"/>
              <a:buNone/>
              <a:tabLst/>
              <a:defRPr/>
            </a:pPr>
            <a:endParaRPr kumimoji="0" lang="it-IT" sz="1200" b="1" i="0" u="none" strike="noStrike" kern="1200" spc="250" normalizeH="0" baseline="0" noProof="0" dirty="0">
              <a:ln>
                <a:noFill/>
              </a:ln>
              <a:solidFill>
                <a:srgbClr val="7030A0"/>
              </a:solidFill>
              <a:effectLst/>
              <a:uLnTx/>
              <a:uFillTx/>
              <a:latin typeface="+mn-lt"/>
              <a:ea typeface="+mn-ea"/>
              <a:cs typeface="+mn-cs"/>
            </a:endParaRPr>
          </a:p>
        </p:txBody>
      </p:sp>
      <p:sp>
        <p:nvSpPr>
          <p:cNvPr id="7" name="CustomShape 1"/>
          <p:cNvSpPr/>
          <p:nvPr/>
        </p:nvSpPr>
        <p:spPr>
          <a:xfrm>
            <a:off x="3212976" y="1403648"/>
            <a:ext cx="504056" cy="631304"/>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r>
              <a:rPr lang="it-IT" sz="1000" b="1" i="1" spc="-1" dirty="0" err="1" smtClean="0">
                <a:solidFill>
                  <a:srgbClr val="0070C0"/>
                </a:solidFill>
                <a:uFill>
                  <a:solidFill>
                    <a:srgbClr val="FFFFFF"/>
                  </a:solidFill>
                </a:uFill>
                <a:latin typeface="Georgia"/>
                <a:ea typeface="DejaVu Sans"/>
              </a:rPr>
              <a:t>G&amp;P</a:t>
            </a:r>
            <a:endParaRPr lang="it-IT" sz="1000" b="1" i="1" spc="-1" dirty="0">
              <a:solidFill>
                <a:srgbClr val="0070C0"/>
              </a:solidFill>
              <a:uFill>
                <a:solidFill>
                  <a:srgbClr val="FFFFFF"/>
                </a:solidFill>
              </a:uFill>
              <a:latin typeface="Georgia"/>
              <a:ea typeface="DejaVu Sans"/>
            </a:endParaRPr>
          </a:p>
          <a:p>
            <a:pPr algn="ctr">
              <a:lnSpc>
                <a:spcPct val="100000"/>
              </a:lnSpc>
            </a:pPr>
            <a:endParaRPr lang="it-IT" sz="1800" b="0" strike="noStrike" spc="-1" dirty="0">
              <a:solidFill>
                <a:srgbClr val="000000"/>
              </a:solidFill>
              <a:uFill>
                <a:solidFill>
                  <a:srgbClr val="FFFFFF"/>
                </a:solidFill>
              </a:uFill>
              <a:latin typeface="Arial"/>
            </a:endParaRPr>
          </a:p>
        </p:txBody>
      </p:sp>
      <p:sp>
        <p:nvSpPr>
          <p:cNvPr id="8" name="Rettangolo 7"/>
          <p:cNvSpPr/>
          <p:nvPr/>
        </p:nvSpPr>
        <p:spPr>
          <a:xfrm>
            <a:off x="3717032" y="1475656"/>
            <a:ext cx="2972583" cy="677108"/>
          </a:xfrm>
          <a:prstGeom prst="rect">
            <a:avLst/>
          </a:prstGeom>
        </p:spPr>
        <p:txBody>
          <a:bodyPr wrap="square">
            <a:spAutoFit/>
          </a:bodyPr>
          <a:lstStyle/>
          <a:p>
            <a:pPr algn="r"/>
            <a:r>
              <a:rPr lang="it-IT" sz="1000" dirty="0" smtClean="0">
                <a:solidFill>
                  <a:srgbClr val="0070C0"/>
                </a:solidFill>
                <a:latin typeface="Hobo Std" pitchFamily="34" charset="0"/>
              </a:rPr>
              <a:t>A cura del Centro Studi </a:t>
            </a:r>
            <a:r>
              <a:rPr lang="it-IT" sz="1000" dirty="0" err="1" smtClean="0">
                <a:solidFill>
                  <a:srgbClr val="0070C0"/>
                </a:solidFill>
                <a:latin typeface="Hobo Std" pitchFamily="34" charset="0"/>
              </a:rPr>
              <a:t>G&amp;P</a:t>
            </a:r>
            <a:endParaRPr lang="it-IT" sz="1000" dirty="0" smtClean="0">
              <a:solidFill>
                <a:srgbClr val="0070C0"/>
              </a:solidFill>
              <a:latin typeface="Hobo Std" pitchFamily="34" charset="0"/>
            </a:endParaRPr>
          </a:p>
          <a:p>
            <a:pPr algn="r"/>
            <a:r>
              <a:rPr lang="it-IT" sz="1000" i="1" smtClean="0">
                <a:solidFill>
                  <a:srgbClr val="0070C0"/>
                </a:solidFill>
                <a:latin typeface="Constantia" pitchFamily="18" charset="0"/>
              </a:rPr>
              <a:t>Vietata la riproduzione</a:t>
            </a:r>
          </a:p>
          <a:p>
            <a:endParaRPr lang="it-IT" b="1" dirty="0" smtClean="0">
              <a:solidFill>
                <a:schemeClr val="tx2"/>
              </a:solidFill>
              <a:latin typeface="Georgia"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42852" y="214282"/>
            <a:ext cx="6572296" cy="8863965"/>
          </a:xfrm>
          <a:prstGeom prst="rect">
            <a:avLst/>
          </a:prstGeom>
          <a:noFill/>
        </p:spPr>
        <p:txBody>
          <a:bodyPr wrap="square" rtlCol="0">
            <a:spAutoFit/>
          </a:bodyPr>
          <a:lstStyle/>
          <a:p>
            <a:pPr algn="just"/>
            <a:r>
              <a:rPr lang="it-IT" sz="1200" dirty="0" smtClean="0">
                <a:solidFill>
                  <a:srgbClr val="002060"/>
                </a:solidFill>
              </a:rPr>
              <a:t>paragrafo 4, lettera a), della Convenzione di </a:t>
            </a:r>
            <a:r>
              <a:rPr lang="it-IT" sz="1200" dirty="0" err="1" smtClean="0">
                <a:solidFill>
                  <a:srgbClr val="002060"/>
                </a:solidFill>
              </a:rPr>
              <a:t>Aarhus</a:t>
            </a:r>
            <a:r>
              <a:rPr lang="it-IT" sz="1200" dirty="0" smtClean="0">
                <a:solidFill>
                  <a:srgbClr val="002060"/>
                </a:solidFill>
              </a:rPr>
              <a:t>, esso si baserebbe su un argomento che non è stato presentato né discusso dinanzi al Tribunale. Infine, detto motivo non identificherebbe con precisione i punti contestati della motivazione della sentenza impugnata.</a:t>
            </a:r>
          </a:p>
          <a:p>
            <a:pPr algn="just"/>
            <a:r>
              <a:rPr lang="it-IT" sz="1200" dirty="0" smtClean="0">
                <a:solidFill>
                  <a:srgbClr val="002060"/>
                </a:solidFill>
              </a:rPr>
              <a:t>43      In ogni caso, secondo la Commissione, il primo motivo d’impugnazione è infondato. Infatti, in primo luogo, sia il testo dell’articolo 4, paragrafo 4, lettera a), della Convenzione di </a:t>
            </a:r>
            <a:r>
              <a:rPr lang="it-IT" sz="1200" dirty="0" err="1" smtClean="0">
                <a:solidFill>
                  <a:srgbClr val="002060"/>
                </a:solidFill>
              </a:rPr>
              <a:t>Aarhus</a:t>
            </a:r>
            <a:r>
              <a:rPr lang="it-IT" sz="1200" dirty="0" smtClean="0">
                <a:solidFill>
                  <a:srgbClr val="002060"/>
                </a:solidFill>
              </a:rPr>
              <a:t> sia quello dell’articolo 4, paragrafo 2, lettera a), della direttiva 2003/4 non farebbero riferimento alle «deliberazioni interne», bensì semplicemente alle «deliberazioni» delle autorità pubbliche. Orbene, tenuto conto del fatto che tutti gli Stati membri, al pari dell’Unione, sono parti della Convenzione di </a:t>
            </a:r>
            <a:r>
              <a:rPr lang="it-IT" sz="1200" dirty="0" err="1" smtClean="0">
                <a:solidFill>
                  <a:srgbClr val="002060"/>
                </a:solidFill>
              </a:rPr>
              <a:t>Aarhus</a:t>
            </a:r>
            <a:r>
              <a:rPr lang="it-IT" sz="1200" dirty="0" smtClean="0">
                <a:solidFill>
                  <a:srgbClr val="002060"/>
                </a:solidFill>
              </a:rPr>
              <a:t>, vi sarebbe motivo di ritenere che il legislatore dell’Unione, con la direttiva 2003/4, non intendesse imporre agli Stati membri obblighi sostanziali diversi da quelli imposti agli organi dell’Unione dai regolamenti nn. 1049/2001 e 1367/2006.</a:t>
            </a:r>
          </a:p>
          <a:p>
            <a:pPr algn="just"/>
            <a:r>
              <a:rPr lang="it-IT" sz="1200" dirty="0" smtClean="0">
                <a:solidFill>
                  <a:srgbClr val="002060"/>
                </a:solidFill>
              </a:rPr>
              <a:t>44      In secondo luogo, un’interpretazione della nozione di «deliberazioni» secondo cui quest’ultima riguarderebbe unicamente le operazioni interne di un’autorità pubblica sarebbe solo una delle possibili interpretazioni di tale nozione in base alle indicazioni contenute nella «Guida all’applicazione della convenzione di </a:t>
            </a:r>
            <a:r>
              <a:rPr lang="it-IT" sz="1200" dirty="0" err="1" smtClean="0">
                <a:solidFill>
                  <a:srgbClr val="002060"/>
                </a:solidFill>
              </a:rPr>
              <a:t>Aarhus</a:t>
            </a:r>
            <a:r>
              <a:rPr lang="it-IT" sz="1200" dirty="0" smtClean="0">
                <a:solidFill>
                  <a:srgbClr val="002060"/>
                </a:solidFill>
              </a:rPr>
              <a:t>» che la Corte potrebbe prendere in considerazione per interpretare l’articolo 4, paragrafo 3, primo comma, del regolamento n. 1049/2001.</a:t>
            </a:r>
          </a:p>
          <a:p>
            <a:pPr algn="just"/>
            <a:r>
              <a:rPr lang="it-IT" sz="1200" dirty="0" smtClean="0">
                <a:solidFill>
                  <a:srgbClr val="002060"/>
                </a:solidFill>
              </a:rPr>
              <a:t>45      In terzo luogo, il criterio accolto dall’articolo 4, paragrafo 4, lettera a), della Convenzione di </a:t>
            </a:r>
            <a:r>
              <a:rPr lang="it-IT" sz="1200" dirty="0" err="1" smtClean="0">
                <a:solidFill>
                  <a:srgbClr val="002060"/>
                </a:solidFill>
              </a:rPr>
              <a:t>Aarhus</a:t>
            </a:r>
            <a:r>
              <a:rPr lang="it-IT" sz="1200" dirty="0" smtClean="0">
                <a:solidFill>
                  <a:srgbClr val="002060"/>
                </a:solidFill>
              </a:rPr>
              <a:t>, come dall’articolo 4, paragrafo 3, primo comma, di detto regolamento, non sarebbe il contenuto del documento, bensì gli «effetti negativi» della divulgazione di tale contenuto. Di conseguenza, anche se un documento non fa riferimento alle deliberazioni interne di un’autorità pubblica, bensì, unicamente, agli elementi in base ai quali la sua decisione è stata adottata, l’accesso a tale documento potrebbe essere negato in applicazione di quest’ultima disposizione.</a:t>
            </a:r>
          </a:p>
          <a:p>
            <a:pPr algn="just"/>
            <a:r>
              <a:rPr lang="it-IT" sz="1200" dirty="0" smtClean="0">
                <a:solidFill>
                  <a:srgbClr val="002060"/>
                </a:solidFill>
              </a:rPr>
              <a:t> Giudizio della Corte</a:t>
            </a:r>
          </a:p>
          <a:p>
            <a:pPr algn="just"/>
            <a:r>
              <a:rPr lang="it-IT" sz="1200" dirty="0" smtClean="0">
                <a:solidFill>
                  <a:srgbClr val="002060"/>
                </a:solidFill>
              </a:rPr>
              <a:t> Sulla ricevibilità</a:t>
            </a:r>
          </a:p>
          <a:p>
            <a:pPr algn="just"/>
            <a:r>
              <a:rPr lang="it-IT" sz="1200" dirty="0" smtClean="0">
                <a:solidFill>
                  <a:srgbClr val="002060"/>
                </a:solidFill>
              </a:rPr>
              <a:t>46      La Commissione contesta, anzitutto, la ricevibilità del primo motivo nel caso in cui quest’ultimo debba essere inteso come volto a rimettere in discussione la validità del regolamento n. 1367/2006 alla luce delle disposizioni della Convenzione di </a:t>
            </a:r>
            <a:r>
              <a:rPr lang="it-IT" sz="1200" dirty="0" err="1" smtClean="0">
                <a:solidFill>
                  <a:srgbClr val="002060"/>
                </a:solidFill>
              </a:rPr>
              <a:t>Aarhus</a:t>
            </a:r>
            <a:r>
              <a:rPr lang="it-IT" sz="1200" dirty="0" smtClean="0">
                <a:solidFill>
                  <a:srgbClr val="002060"/>
                </a:solidFill>
              </a:rPr>
              <a:t>.</a:t>
            </a:r>
          </a:p>
          <a:p>
            <a:pPr algn="just"/>
            <a:r>
              <a:rPr lang="it-IT" sz="1200" dirty="0" smtClean="0">
                <a:solidFill>
                  <a:srgbClr val="002060"/>
                </a:solidFill>
              </a:rPr>
              <a:t>47      Tuttavia, poiché la </a:t>
            </a:r>
            <a:r>
              <a:rPr lang="it-IT" sz="1200" dirty="0" err="1" smtClean="0">
                <a:solidFill>
                  <a:srgbClr val="002060"/>
                </a:solidFill>
              </a:rPr>
              <a:t>Saint-Gobain</a:t>
            </a:r>
            <a:r>
              <a:rPr lang="it-IT" sz="1200" dirty="0" smtClean="0">
                <a:solidFill>
                  <a:srgbClr val="002060"/>
                </a:solidFill>
              </a:rPr>
              <a:t> ha espressamente affermato nella replica che con il motivo in questione non intendeva affatto rimettere in discussione la validità di detto regolamento e la Commissione ne ha preso atto nella controreplica, non occorre più pronunciarsi su tale argomento della Commissione.</a:t>
            </a:r>
          </a:p>
          <a:p>
            <a:pPr algn="just"/>
            <a:r>
              <a:rPr lang="it-IT" sz="1200" dirty="0" smtClean="0">
                <a:solidFill>
                  <a:srgbClr val="002060"/>
                </a:solidFill>
              </a:rPr>
              <a:t>48      Quest’ultima, poi, fa valere sostanzialmente che il primo motivo d’impugnazione è irricevibile in quanto si basa su un argomento che non sarebbe stato addotto né discusso dinanzi al Tribunale.</a:t>
            </a:r>
          </a:p>
          <a:p>
            <a:pPr algn="just"/>
            <a:r>
              <a:rPr lang="it-IT" sz="1200" dirty="0" smtClean="0">
                <a:solidFill>
                  <a:srgbClr val="002060"/>
                </a:solidFill>
              </a:rPr>
              <a:t>49      Al riguardo, occorre ricordare che, ai sensi dell’articolo 170, paragrafo 1, del regolamento di procedura della Corte, l’impugnazione non può modificare l’oggetto del giudizio svoltosi dinanzi al Tribunale.</a:t>
            </a:r>
          </a:p>
          <a:p>
            <a:pPr algn="just"/>
            <a:r>
              <a:rPr lang="it-IT" sz="1200" dirty="0" smtClean="0">
                <a:solidFill>
                  <a:srgbClr val="002060"/>
                </a:solidFill>
              </a:rPr>
              <a:t>50      Pertanto, secondo una giurisprudenza consolidata, in sede di impugnazione, la competenza della Corte è limitata alla valutazione della soluzione giuridica che è stata fornita a fronte dei motivi discussi dinanzi ai giudici di primo grado. Di conseguenza, una parte non può sollevare per la prima volta dinanzi alla Corte un motivo che non aveva sollevato dinanzi al Tribunale, dato che ciò equivarrebbe a consentirle di sottoporre alla Corte, la cui competenza in</a:t>
            </a:r>
          </a:p>
          <a:p>
            <a:endParaRPr lang="it-IT" sz="1200" dirty="0" smtClean="0">
              <a:solidFill>
                <a:srgbClr val="002060"/>
              </a:solidFill>
            </a:endParaRPr>
          </a:p>
          <a:p>
            <a:endParaRPr lang="it-IT"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42852" y="214282"/>
            <a:ext cx="6572296" cy="8586966"/>
          </a:xfrm>
          <a:prstGeom prst="rect">
            <a:avLst/>
          </a:prstGeom>
          <a:noFill/>
        </p:spPr>
        <p:txBody>
          <a:bodyPr wrap="square" rtlCol="0">
            <a:spAutoFit/>
          </a:bodyPr>
          <a:lstStyle/>
          <a:p>
            <a:pPr algn="just"/>
            <a:r>
              <a:rPr lang="it-IT" sz="1200" dirty="0" smtClean="0">
                <a:solidFill>
                  <a:srgbClr val="002060"/>
                </a:solidFill>
              </a:rPr>
              <a:t> sede di impugnazione è limitata, una controversia più ampia di quella su cui il Tribunale è stato chiamato a pronunciarsi (ordinanza del presidente della Corte del 7 luglio 2016, </a:t>
            </a:r>
            <a:r>
              <a:rPr lang="it-IT" sz="1200" dirty="0" err="1" smtClean="0">
                <a:solidFill>
                  <a:srgbClr val="002060"/>
                </a:solidFill>
              </a:rPr>
              <a:t>Fapricela</a:t>
            </a:r>
            <a:r>
              <a:rPr lang="it-IT" sz="1200" dirty="0" smtClean="0">
                <a:solidFill>
                  <a:srgbClr val="002060"/>
                </a:solidFill>
              </a:rPr>
              <a:t>/Commissione, C‑510/15 P, non pubblicata, EU:C:2016:547, punto 20 e giurisprudenza ivi citata).</a:t>
            </a:r>
          </a:p>
          <a:p>
            <a:pPr algn="just"/>
            <a:r>
              <a:rPr lang="it-IT" sz="1200" dirty="0" smtClean="0">
                <a:solidFill>
                  <a:srgbClr val="002060"/>
                </a:solidFill>
              </a:rPr>
              <a:t>51      Tuttavia, un argomento non dedotto in primo grado non può essere considerato un motivo nuovo, irricevibile in sede di impugnazione, se rappresenta un mero ampliamento di un argomento già sviluppato nell’ambito di un motivo presentato nel ricorso dinanzi al Tribunale (sentenza del 10 aprile 2014, </a:t>
            </a:r>
            <a:r>
              <a:rPr lang="it-IT" sz="1200" dirty="0" err="1" smtClean="0">
                <a:solidFill>
                  <a:srgbClr val="002060"/>
                </a:solidFill>
              </a:rPr>
              <a:t>Areva</a:t>
            </a:r>
            <a:r>
              <a:rPr lang="it-IT" sz="1200" dirty="0" smtClean="0">
                <a:solidFill>
                  <a:srgbClr val="002060"/>
                </a:solidFill>
              </a:rPr>
              <a:t> e a./Commissione, C‑247/11 P e C‑253/11 P, EU:C:2014:257, punto 114 nonché giurisprudenza ivi citata).</a:t>
            </a:r>
          </a:p>
          <a:p>
            <a:pPr algn="just"/>
            <a:r>
              <a:rPr lang="it-IT" sz="1200" dirty="0" smtClean="0">
                <a:solidFill>
                  <a:srgbClr val="002060"/>
                </a:solidFill>
              </a:rPr>
              <a:t>52      Nel caso di specie si deve osservare che, come rilevato dall’avvocato generale al paragrafo 31 delle sue conclusioni, la </a:t>
            </a:r>
            <a:r>
              <a:rPr lang="it-IT" sz="1200" dirty="0" err="1" smtClean="0">
                <a:solidFill>
                  <a:srgbClr val="002060"/>
                </a:solidFill>
              </a:rPr>
              <a:t>Saint-Gobain</a:t>
            </a:r>
            <a:r>
              <a:rPr lang="it-IT" sz="1200" dirty="0" smtClean="0">
                <a:solidFill>
                  <a:srgbClr val="002060"/>
                </a:solidFill>
              </a:rPr>
              <a:t> ha dedotto dinanzi al Tribunale una violazione dell’articolo 4, paragrafo 3, primo comma, del regolamento n. 1049/2001, in combinato disposto con l’articolo 6, paragrafo 1, del regolamento n. 1367/2006, sostenendo che i motivi di diniego di accesso devono essere interpretati restrittivamente. A tal fine, la </a:t>
            </a:r>
            <a:r>
              <a:rPr lang="it-IT" sz="1200" dirty="0" err="1" smtClean="0">
                <a:solidFill>
                  <a:srgbClr val="002060"/>
                </a:solidFill>
              </a:rPr>
              <a:t>Saint-Gobain</a:t>
            </a:r>
            <a:r>
              <a:rPr lang="it-IT" sz="1200" dirty="0" smtClean="0">
                <a:solidFill>
                  <a:srgbClr val="002060"/>
                </a:solidFill>
              </a:rPr>
              <a:t> ha fatto espresso riferimento all’obiettivo di quest’ultimo regolamento, ovvero l’attuazione della Convenzione di </a:t>
            </a:r>
            <a:r>
              <a:rPr lang="it-IT" sz="1200" dirty="0" err="1" smtClean="0">
                <a:solidFill>
                  <a:srgbClr val="002060"/>
                </a:solidFill>
              </a:rPr>
              <a:t>Aarhus</a:t>
            </a:r>
            <a:r>
              <a:rPr lang="it-IT" sz="1200" dirty="0" smtClean="0">
                <a:solidFill>
                  <a:srgbClr val="002060"/>
                </a:solidFill>
              </a:rPr>
              <a:t>.</a:t>
            </a:r>
          </a:p>
          <a:p>
            <a:pPr algn="just"/>
            <a:r>
              <a:rPr lang="it-IT" sz="1200" dirty="0" smtClean="0">
                <a:solidFill>
                  <a:srgbClr val="002060"/>
                </a:solidFill>
              </a:rPr>
              <a:t>53      Orbene, con la prima parte del primo motivo d’impugnazione, la </a:t>
            </a:r>
            <a:r>
              <a:rPr lang="it-IT" sz="1200" dirty="0" err="1" smtClean="0">
                <a:solidFill>
                  <a:srgbClr val="002060"/>
                </a:solidFill>
              </a:rPr>
              <a:t>Saint-Gobain</a:t>
            </a:r>
            <a:r>
              <a:rPr lang="it-IT" sz="1200" dirty="0" smtClean="0">
                <a:solidFill>
                  <a:srgbClr val="002060"/>
                </a:solidFill>
              </a:rPr>
              <a:t> contesta al Tribunale di aver commesso un errore di diritto nel dichiarare che l’eccezione di cui all’articolo 4, paragrafo 3, primo comma, del regolamento n. 1049/2001 si applica sia ai documenti prodotti nell’ambito del processo decisionale sia ai documenti direttamente connessi alle questioni trattate in tale processo. La </a:t>
            </a:r>
            <a:r>
              <a:rPr lang="it-IT" sz="1200" dirty="0" err="1" smtClean="0">
                <a:solidFill>
                  <a:srgbClr val="002060"/>
                </a:solidFill>
              </a:rPr>
              <a:t>Saint-Gobain</a:t>
            </a:r>
            <a:r>
              <a:rPr lang="it-IT" sz="1200" dirty="0" smtClean="0">
                <a:solidFill>
                  <a:srgbClr val="002060"/>
                </a:solidFill>
              </a:rPr>
              <a:t> sostiene che tale interpretazione è contraria all’articolo 6, paragrafo 1, seconda frase, del regolamento n. 1367/2006, letto alla luce della Convenzione di </a:t>
            </a:r>
            <a:r>
              <a:rPr lang="it-IT" sz="1200" dirty="0" err="1" smtClean="0">
                <a:solidFill>
                  <a:srgbClr val="002060"/>
                </a:solidFill>
              </a:rPr>
              <a:t>Aarhus</a:t>
            </a:r>
            <a:r>
              <a:rPr lang="it-IT" sz="1200" dirty="0" smtClean="0">
                <a:solidFill>
                  <a:srgbClr val="002060"/>
                </a:solidFill>
              </a:rPr>
              <a:t>, che quest’ultimo regolamento mira ad attuare, in particolare dell’articolo 4, paragrafo 4, lettera a), di tale Convenzione.</a:t>
            </a:r>
          </a:p>
          <a:p>
            <a:pPr algn="just"/>
            <a:r>
              <a:rPr lang="it-IT" sz="1200" dirty="0" smtClean="0">
                <a:solidFill>
                  <a:srgbClr val="002060"/>
                </a:solidFill>
              </a:rPr>
              <a:t>54      È vero che la </a:t>
            </a:r>
            <a:r>
              <a:rPr lang="it-IT" sz="1200" dirty="0" err="1" smtClean="0">
                <a:solidFill>
                  <a:srgbClr val="002060"/>
                </a:solidFill>
              </a:rPr>
              <a:t>Saint-Gobain</a:t>
            </a:r>
            <a:r>
              <a:rPr lang="it-IT" sz="1200" dirty="0" smtClean="0">
                <a:solidFill>
                  <a:srgbClr val="002060"/>
                </a:solidFill>
              </a:rPr>
              <a:t>, nel suo ricorso in primo grado, non ha espressamente menzionato l’articolo 4, paragrafo 4, lettera a), della Convenzione di </a:t>
            </a:r>
            <a:r>
              <a:rPr lang="it-IT" sz="1200" dirty="0" err="1" smtClean="0">
                <a:solidFill>
                  <a:srgbClr val="002060"/>
                </a:solidFill>
              </a:rPr>
              <a:t>Aarhus</a:t>
            </a:r>
            <a:r>
              <a:rPr lang="it-IT" sz="1200" dirty="0" smtClean="0">
                <a:solidFill>
                  <a:srgbClr val="002060"/>
                </a:solidFill>
              </a:rPr>
              <a:t>. Tuttavia, essa ha sostenuto che l’interpretazione dell’articolo 4, paragrafo 3, primo comma, del regolamento n. 1049/2001 adottata dalla Commissione non era conforme all’articolo 6, paragrafo 1, del regolamento n. 1367/2006.</a:t>
            </a:r>
          </a:p>
          <a:p>
            <a:pPr algn="just"/>
            <a:r>
              <a:rPr lang="it-IT" sz="1200" dirty="0" smtClean="0">
                <a:solidFill>
                  <a:srgbClr val="002060"/>
                </a:solidFill>
              </a:rPr>
              <a:t>55      Pertanto, dato che la prima parte del primo motivo d’impugnazione riguarda una violazione dell’articolo 4, paragrafo 3, primo comma, del regolamento n. 1049/2001, l’argomento sollevato dalla </a:t>
            </a:r>
            <a:r>
              <a:rPr lang="it-IT" sz="1200" dirty="0" err="1" smtClean="0">
                <a:solidFill>
                  <a:srgbClr val="002060"/>
                </a:solidFill>
              </a:rPr>
              <a:t>Saint-Gobain</a:t>
            </a:r>
            <a:r>
              <a:rPr lang="it-IT" sz="1200" dirty="0" smtClean="0">
                <a:solidFill>
                  <a:srgbClr val="002060"/>
                </a:solidFill>
              </a:rPr>
              <a:t> costituisce un mero ampliamento di un argomento già sviluppato nell’ambito di un motivo presentato nel ricorso in primo grado e non può quindi essere considerato irricevibile.</a:t>
            </a:r>
          </a:p>
          <a:p>
            <a:pPr algn="just"/>
            <a:r>
              <a:rPr lang="it-IT" sz="1200" dirty="0" smtClean="0">
                <a:solidFill>
                  <a:srgbClr val="002060"/>
                </a:solidFill>
              </a:rPr>
              <a:t>56      Infine, la Commissione fa valere che l’impugnazione non identifica con precisione i punti contestati della sentenza impugnata.</a:t>
            </a:r>
          </a:p>
          <a:p>
            <a:pPr algn="just"/>
            <a:r>
              <a:rPr lang="it-IT" sz="1200" dirty="0" smtClean="0">
                <a:solidFill>
                  <a:srgbClr val="002060"/>
                </a:solidFill>
              </a:rPr>
              <a:t>57      Al riguardo, si deve ricordare che, ai sensi dell’articolo 169, paragrafo 2, del regolamento di procedura, i motivi e gli argomenti di diritto invocati devono identificare con precisione i punti della motivazione della decisione del Tribunale che sono contestati. Un’impugnazione che non identifica i punti contestati della sentenza impugnata e l’errore di diritto che il Tribunale avrebbe commesso è irricevibile (v., in tal senso, sentenza del 22 settembre 2016, NIOC e a./Consiglio, C‑595/15 P, non pubblicata, EU:C:2016:721, punti 95 e 96).</a:t>
            </a:r>
          </a:p>
          <a:p>
            <a:pPr algn="just"/>
            <a:r>
              <a:rPr lang="it-IT" sz="1200" dirty="0" smtClean="0">
                <a:solidFill>
                  <a:srgbClr val="002060"/>
                </a:solidFill>
              </a:rPr>
              <a:t>58      Orbene, nel caso di specie, con la prima parte del primo motivo, la </a:t>
            </a:r>
            <a:r>
              <a:rPr lang="it-IT" sz="1200" dirty="0" err="1" smtClean="0">
                <a:solidFill>
                  <a:srgbClr val="002060"/>
                </a:solidFill>
              </a:rPr>
              <a:t>Saint-Gobain</a:t>
            </a:r>
            <a:r>
              <a:rPr lang="it-IT" sz="1200" dirty="0" smtClean="0">
                <a:solidFill>
                  <a:srgbClr val="002060"/>
                </a:solidFill>
              </a:rPr>
              <a:t> fa espresso riferimento ai punti da 80 a 82 nonché 87 della sentenza impugnata. Inoltre, poiché essa contesta al Tribunale di non aver tenuto conto della Convenzione di </a:t>
            </a:r>
            <a:r>
              <a:rPr lang="it-IT" sz="1200" dirty="0" err="1" smtClean="0">
                <a:solidFill>
                  <a:srgbClr val="002060"/>
                </a:solidFill>
              </a:rPr>
              <a:t>Aarhus</a:t>
            </a:r>
            <a:r>
              <a:rPr lang="it-IT" sz="1200" dirty="0" smtClean="0">
                <a:solidFill>
                  <a:srgbClr val="002060"/>
                </a:solidFill>
              </a:rPr>
              <a:t> nella sua </a:t>
            </a:r>
          </a:p>
          <a:p>
            <a:pPr algn="just"/>
            <a:endParaRPr lang="it-IT" sz="1200" dirty="0" smtClean="0">
              <a:solidFill>
                <a:srgbClr val="00206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14290" y="214282"/>
            <a:ext cx="6429420" cy="9140964"/>
          </a:xfrm>
          <a:prstGeom prst="rect">
            <a:avLst/>
          </a:prstGeom>
          <a:noFill/>
        </p:spPr>
        <p:txBody>
          <a:bodyPr wrap="square" rtlCol="0">
            <a:spAutoFit/>
          </a:bodyPr>
          <a:lstStyle/>
          <a:p>
            <a:pPr algn="just"/>
            <a:r>
              <a:rPr lang="it-IT" sz="1200" dirty="0" smtClean="0">
                <a:solidFill>
                  <a:srgbClr val="002060"/>
                </a:solidFill>
              </a:rPr>
              <a:t>interpretazione dell’articolo 6 del regolamento n. 1367/2006, le era manifestamente impossibile identificare i punti precisi di tale sentenza. Ne consegue che l’impugnazione soddisfa i requisiti di cui all’articolo 169, paragrafo 2, del regolamento di procedura.</a:t>
            </a:r>
          </a:p>
          <a:p>
            <a:pPr algn="just"/>
            <a:r>
              <a:rPr lang="it-IT" sz="1200" dirty="0" smtClean="0">
                <a:solidFill>
                  <a:srgbClr val="002060"/>
                </a:solidFill>
              </a:rPr>
              <a:t>59      Alla luce di quanto precede, occorre respingere l’eccezione di </a:t>
            </a:r>
            <a:r>
              <a:rPr lang="it-IT" sz="1200" dirty="0" err="1" smtClean="0">
                <a:solidFill>
                  <a:srgbClr val="002060"/>
                </a:solidFill>
              </a:rPr>
              <a:t>irricevibilità</a:t>
            </a:r>
            <a:r>
              <a:rPr lang="it-IT" sz="1200" dirty="0" smtClean="0">
                <a:solidFill>
                  <a:srgbClr val="002060"/>
                </a:solidFill>
              </a:rPr>
              <a:t> sollevata dalla Commissione.</a:t>
            </a:r>
          </a:p>
          <a:p>
            <a:pPr algn="just"/>
            <a:r>
              <a:rPr lang="it-IT" sz="1200" dirty="0" smtClean="0">
                <a:solidFill>
                  <a:srgbClr val="002060"/>
                </a:solidFill>
              </a:rPr>
              <a:t> Nel merito</a:t>
            </a:r>
          </a:p>
          <a:p>
            <a:pPr algn="just"/>
            <a:r>
              <a:rPr lang="it-IT" sz="1200" dirty="0" smtClean="0">
                <a:solidFill>
                  <a:srgbClr val="002060"/>
                </a:solidFill>
              </a:rPr>
              <a:t>60      In via preliminare, si deve ricordare che, conformemente al suo considerando 1, il regolamento n. 1049/2001 è riconducibile all’intento espresso dall’articolo 1, secondo comma, del Trattato UE, inserito con il Trattato di Amsterdam, di segnare una nuova tappa nel processo di creazione di un’unione sempre più stretta tra i popoli dell’Europa, in cui le decisioni siano adottate nel modo più trasparente possibile e più vicino possibile ai cittadini. Come ricorda il considerando 2 di detto regolamento, il diritto di accesso del pubblico ai documenti delle istituzioni è connesso al carattere democratico di queste ultime (sentenza del 1o luglio 2008, Svezia e Turco/Consiglio, C‑39/05 P e C‑52/05 P, EU:C:2008:374, punto 34).</a:t>
            </a:r>
          </a:p>
          <a:p>
            <a:pPr algn="just"/>
            <a:r>
              <a:rPr lang="it-IT" sz="1200" dirty="0" smtClean="0">
                <a:solidFill>
                  <a:srgbClr val="002060"/>
                </a:solidFill>
              </a:rPr>
              <a:t>61      A tal fine, il medesimo regolamento, come indicano il considerando 4 e l’articolo 1 dello stesso, mira a conferire al pubblico un diritto di accesso ai documenti delle istituzioni che sia il più ampio possibile (sentenza del 14 novembre 2013, LPN e Finlandia/Commissione, C‑514/11 P e C‑605/11 P, EU:C:2013:738, punto 40 nonché giurisprudenza ivi citata).</a:t>
            </a:r>
          </a:p>
          <a:p>
            <a:pPr algn="just"/>
            <a:r>
              <a:rPr lang="it-IT" sz="1200" dirty="0" smtClean="0">
                <a:solidFill>
                  <a:srgbClr val="002060"/>
                </a:solidFill>
              </a:rPr>
              <a:t>62      È vero che detto diritto d’accesso è assoggettato a determinati limiti basati su motivi di interesse pubblico o privato. In particolare, e in conformità con il suo considerando 11, il regolamento n. 1049/2001 prevede, all’articolo 4, un regime di eccezioni che autorizza le istituzioni a negare l’accesso a un documento nel caso in cui la divulgazione di quest’ultimo pregiudichi uno degli interessi protetti da tale articolo (sentenza del 21 settembre 2010, Svezia e a./API e Commissione, C‑514/07 P, C‑528/07 P e C‑532/07 P, EU:C:2010:541, punti 70 e 71, nonché giurisprudenza ivi citata).</a:t>
            </a:r>
          </a:p>
          <a:p>
            <a:pPr algn="just"/>
            <a:r>
              <a:rPr lang="it-IT" sz="1200" dirty="0" smtClean="0">
                <a:solidFill>
                  <a:srgbClr val="002060"/>
                </a:solidFill>
              </a:rPr>
              <a:t>63      Tuttavia, dal momento che tali eccezioni derogano al principio del più ampio accesso possibile del pubblico ai documenti, esse devono essere interpretate ed applicate in senso restrittivo (sentenze del 18 dicembre 2007, Svezia/Commissione, C‑64/05 P, EU:C:2007:802, punto 66, nonché del 21 luglio 2011, Svezia/</a:t>
            </a:r>
            <a:r>
              <a:rPr lang="it-IT" sz="1200" dirty="0" err="1" smtClean="0">
                <a:solidFill>
                  <a:srgbClr val="002060"/>
                </a:solidFill>
              </a:rPr>
              <a:t>MyTravel</a:t>
            </a:r>
            <a:r>
              <a:rPr lang="it-IT" sz="1200" dirty="0" smtClean="0">
                <a:solidFill>
                  <a:srgbClr val="002060"/>
                </a:solidFill>
              </a:rPr>
              <a:t> e Commissione, C‑506/08 P, EU:C:2011:496, punto 75).</a:t>
            </a:r>
          </a:p>
          <a:p>
            <a:pPr algn="just"/>
            <a:r>
              <a:rPr lang="it-IT" sz="1200" dirty="0" smtClean="0">
                <a:solidFill>
                  <a:srgbClr val="002060"/>
                </a:solidFill>
              </a:rPr>
              <a:t>64      Per quanto concerne le informazioni ambientali detenute dalle istituzioni e dagli organi dell’Unione, il regolamento n. 1367/2006 persegue l’obiettivo, ai sensi del suo articolo 1, di garantirne la più ampia possibile sistematica disponibilità e diffusione (v., in tal senso, sentenza del 23 novembre 2016, Commissione/</a:t>
            </a:r>
            <a:r>
              <a:rPr lang="it-IT" sz="1200" dirty="0" err="1" smtClean="0">
                <a:solidFill>
                  <a:srgbClr val="002060"/>
                </a:solidFill>
              </a:rPr>
              <a:t>Stichting</a:t>
            </a:r>
            <a:r>
              <a:rPr lang="it-IT" sz="1200" dirty="0" smtClean="0">
                <a:solidFill>
                  <a:srgbClr val="002060"/>
                </a:solidFill>
              </a:rPr>
              <a:t> Greenpeace </a:t>
            </a:r>
            <a:r>
              <a:rPr lang="it-IT" sz="1200" dirty="0" err="1" smtClean="0">
                <a:solidFill>
                  <a:srgbClr val="002060"/>
                </a:solidFill>
              </a:rPr>
              <a:t>Nederland</a:t>
            </a:r>
            <a:r>
              <a:rPr lang="it-IT" sz="1200" dirty="0" smtClean="0">
                <a:solidFill>
                  <a:srgbClr val="002060"/>
                </a:solidFill>
              </a:rPr>
              <a:t> e PAN </a:t>
            </a:r>
            <a:r>
              <a:rPr lang="it-IT" sz="1200" dirty="0" err="1" smtClean="0">
                <a:solidFill>
                  <a:srgbClr val="002060"/>
                </a:solidFill>
              </a:rPr>
              <a:t>Europe</a:t>
            </a:r>
            <a:r>
              <a:rPr lang="it-IT" sz="1200" dirty="0" smtClean="0">
                <a:solidFill>
                  <a:srgbClr val="002060"/>
                </a:solidFill>
              </a:rPr>
              <a:t>, C‑673/13 P, EU:C:2016:889, punto 52).</a:t>
            </a:r>
          </a:p>
          <a:p>
            <a:pPr algn="just"/>
            <a:r>
              <a:rPr lang="it-IT" sz="1200" dirty="0" smtClean="0">
                <a:solidFill>
                  <a:srgbClr val="002060"/>
                </a:solidFill>
              </a:rPr>
              <a:t>65      Se è vero che, in base all’articolo 3 del regolamento n. 1367/2006, il regolamento n. 1049/2001, e segnatamente l’articolo 4 dello stesso, si applica, in linea di principio, a tutte le richieste di accesso a tali informazioni ambientali detenute dalle istituzioni dell’Unione, l’articolo 6 del regolamento n. 1367/2006 aggiunge norme più specifiche relative a tali domande che, in parte, favoriscono e, in parte, limitano l’accesso ai documenti (sentenza del 14 novembre 2013, LPN e Finlandia/Commissione, C‑514/11 P e C‑605/11 P, EU:C:2013:738, punto 53).</a:t>
            </a:r>
          </a:p>
          <a:p>
            <a:pPr algn="just"/>
            <a:r>
              <a:rPr lang="it-IT" sz="1200" dirty="0" smtClean="0">
                <a:solidFill>
                  <a:srgbClr val="002060"/>
                </a:solidFill>
              </a:rPr>
              <a:t>66      In particolare, dall’articolo 6, paragrafo 1, seconda frase, del regolamento n. 1367/2006 risulta che, per quanto concerne in particolare l’eccezione di cui all’articolo 4, paragrafo 3, </a:t>
            </a:r>
          </a:p>
          <a:p>
            <a:endParaRPr lang="it-IT" sz="1200" dirty="0" smtClean="0">
              <a:solidFill>
                <a:srgbClr val="002060"/>
              </a:solidFill>
            </a:endParaRPr>
          </a:p>
          <a:p>
            <a:endParaRPr lang="it-IT" sz="1200" dirty="0" smtClean="0">
              <a:solidFill>
                <a:srgbClr val="002060"/>
              </a:solidFill>
            </a:endParaRPr>
          </a:p>
          <a:p>
            <a:endParaRPr lang="it-IT" sz="1200" dirty="0" smtClean="0"/>
          </a:p>
          <a:p>
            <a:endParaRPr lang="it-IT" sz="1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42852" y="214282"/>
            <a:ext cx="6572296" cy="8771632"/>
          </a:xfrm>
          <a:prstGeom prst="rect">
            <a:avLst/>
          </a:prstGeom>
          <a:noFill/>
        </p:spPr>
        <p:txBody>
          <a:bodyPr wrap="square" rtlCol="0">
            <a:spAutoFit/>
          </a:bodyPr>
          <a:lstStyle/>
          <a:p>
            <a:pPr algn="just"/>
            <a:r>
              <a:rPr lang="it-IT" sz="1200" dirty="0" smtClean="0">
                <a:solidFill>
                  <a:srgbClr val="002060"/>
                </a:solidFill>
              </a:rPr>
              <a:t>prima frase, del regolamento n. 1049/2001, il motivo del rifiuto di accesso va interpretato restrittivamente, tenendo conto dell’interesse pubblico tutelato dalla divulgazione e del fatto che le informazioni richieste riguardino emissioni nell’ambiente (v., in tal senso, sentenza del 14 novembre 2013, LPN e Finlandia/Commissione, C‑514/11 P e C‑605/11 P, EU:C:2013:738, punto 83).</a:t>
            </a:r>
          </a:p>
          <a:p>
            <a:pPr algn="just"/>
            <a:r>
              <a:rPr lang="it-IT" sz="1200" dirty="0" smtClean="0">
                <a:solidFill>
                  <a:srgbClr val="002060"/>
                </a:solidFill>
              </a:rPr>
              <a:t>67      È alla luce di tali disposizioni e principi che si deve esaminare la prima parte del primo motivo d’impugnazione.</a:t>
            </a:r>
          </a:p>
          <a:p>
            <a:pPr algn="just"/>
            <a:r>
              <a:rPr lang="it-IT" sz="1200" dirty="0" smtClean="0">
                <a:solidFill>
                  <a:srgbClr val="002060"/>
                </a:solidFill>
              </a:rPr>
              <a:t>68      Ai punti da 79 a 82 della sentenza impugnata, il Tribunale ha considerato, in primo luogo, che il processo decisionale di cui trattasi nel caso di specie era un procedimento amministrativo diretto ad assegnare in modo armonizzato quote di emissioni a titolo gratuito e che, alla data di adozione della decisione controversa, tale procedimento amministrativo non era ancora concluso.</a:t>
            </a:r>
          </a:p>
          <a:p>
            <a:pPr algn="just"/>
            <a:r>
              <a:rPr lang="it-IT" sz="1200" dirty="0" smtClean="0">
                <a:solidFill>
                  <a:srgbClr val="002060"/>
                </a:solidFill>
              </a:rPr>
              <a:t>69      In secondo luogo, esso ha rilevato che detto procedimento amministrativo «meritava una tutela rafforzata». Infatti, sussisterebbe un aumento del rischio che l’accesso ai documenti interni del procedimento interessato abbia ripercussioni pregiudizievoli sul processo decisionale. Queste informazioni potrebbero essere utilizzate dalle parti interessate al fine di esercitare un’influenza in modo mirato, il che potrebbe pregiudicare soprattutto la qualità della decisione finale.</a:t>
            </a:r>
          </a:p>
          <a:p>
            <a:pPr algn="just"/>
            <a:r>
              <a:rPr lang="it-IT" sz="1200" dirty="0" smtClean="0">
                <a:solidFill>
                  <a:srgbClr val="002060"/>
                </a:solidFill>
              </a:rPr>
              <a:t>70      In terzo luogo, esso ha rilevato che i procedimenti amministrativi sono soggetti a termini rigorosi, il cui rispetto sarebbe messo in pericolo se la Commissione dovesse, durante il procedimento, esaminare le reazioni alle discussioni svoltesi nel suo ambito e rispondere alle stesse.</a:t>
            </a:r>
          </a:p>
          <a:p>
            <a:pPr algn="just"/>
            <a:r>
              <a:rPr lang="it-IT" sz="1200" dirty="0" smtClean="0">
                <a:solidFill>
                  <a:srgbClr val="002060"/>
                </a:solidFill>
              </a:rPr>
              <a:t>71      In quarto luogo, esso ha considerato che l’attività amministrativa della Commissione non richiede un accesso ai documenti ampio tanto quanto quello riguardante l’attività legislativa di un’istituzione dell’Unione, il quale, ai sensi del considerando 6 del regolamento n. 1049/2001, dovrebbe essere più ampio.</a:t>
            </a:r>
          </a:p>
          <a:p>
            <a:pPr algn="just"/>
            <a:r>
              <a:rPr lang="it-IT" sz="1200" dirty="0" smtClean="0">
                <a:solidFill>
                  <a:srgbClr val="002060"/>
                </a:solidFill>
              </a:rPr>
              <a:t>72      Ai punti da 86 a 90 della sentenza impugnata, poi, il Tribunale ha respinto l’argomento della </a:t>
            </a:r>
            <a:r>
              <a:rPr lang="it-IT" sz="1200" dirty="0" err="1" smtClean="0">
                <a:solidFill>
                  <a:srgbClr val="002060"/>
                </a:solidFill>
              </a:rPr>
              <a:t>Saint-Gobain</a:t>
            </a:r>
            <a:r>
              <a:rPr lang="it-IT" sz="1200" dirty="0" smtClean="0">
                <a:solidFill>
                  <a:srgbClr val="002060"/>
                </a:solidFill>
              </a:rPr>
              <a:t> secondo cui le informazioni richieste non vertono sulla verifica da parte della Commissione dell’informazione trasmessa dagli Stati membri conformemente all’articolo 15, paragrafo 1, della decisione 2011/278, bensì sulla tabella inviata dalle autorità tedesche alla Commissione, e non si può quindi ritenere che esse riguardino il processo decisionale stesso.</a:t>
            </a:r>
          </a:p>
          <a:p>
            <a:pPr algn="just"/>
            <a:r>
              <a:rPr lang="it-IT" sz="1200" dirty="0" smtClean="0">
                <a:solidFill>
                  <a:srgbClr val="002060"/>
                </a:solidFill>
              </a:rPr>
              <a:t>73      Per giungere a tale conclusione, il Tribunale ha considerato che, con l’utilizzo dell’espressione «relativo a una questione», il legislatore non ha inteso limitare la portata delle informazioni rientranti nell’eccezione di cui all’articolo 4, paragrafo 3, primo comma, del regolamento n. 1049/2001 ai soli documenti prodotti nell’ambito del processo decisionale in questione e che l’utilizzo di tale espressione consente altresì di applicare tale disposizione ai documenti direttamente connessi alle questioni trattate in detto processo.</a:t>
            </a:r>
          </a:p>
          <a:p>
            <a:pPr algn="just"/>
            <a:r>
              <a:rPr lang="it-IT" sz="1200" dirty="0" smtClean="0">
                <a:solidFill>
                  <a:srgbClr val="002060"/>
                </a:solidFill>
              </a:rPr>
              <a:t>74      Pertanto, secondo il Tribunale, poiché le informazioni alle quali la </a:t>
            </a:r>
            <a:r>
              <a:rPr lang="it-IT" sz="1200" dirty="0" err="1" smtClean="0">
                <a:solidFill>
                  <a:srgbClr val="002060"/>
                </a:solidFill>
              </a:rPr>
              <a:t>Saint-Gobain</a:t>
            </a:r>
            <a:r>
              <a:rPr lang="it-IT" sz="1200" dirty="0" smtClean="0">
                <a:solidFill>
                  <a:srgbClr val="002060"/>
                </a:solidFill>
              </a:rPr>
              <a:t> ha chiesto di aver accesso sono informazioni direttamente connesse alla questione esaminata nell’ambito del processo decisionale in corso al momento di adozione della decisione controversa, esse «riguardavano una questione su cui l’istituzione non [aveva] ancora adottato una decisione».</a:t>
            </a:r>
          </a:p>
          <a:p>
            <a:pPr algn="just"/>
            <a:r>
              <a:rPr lang="it-IT" sz="1200" dirty="0" smtClean="0">
                <a:solidFill>
                  <a:srgbClr val="002060"/>
                </a:solidFill>
              </a:rPr>
              <a:t>75      Occorre rilevare che l’interpretazione dell’articolo 4, paragrafo 3, primo comma, del regolamento n. 1049/2001 effettuata dal Tribunale, confondendo le nozioni di processo decisionale e di procedimento amministrativo, comporta l’estensione dell’ambito di </a:t>
            </a:r>
          </a:p>
          <a:p>
            <a:pPr algn="just"/>
            <a:endParaRPr lang="it-IT" sz="1200" dirty="0" smtClean="0">
              <a:solidFill>
                <a:srgbClr val="002060"/>
              </a:solidFill>
            </a:endParaRPr>
          </a:p>
          <a:p>
            <a:pPr algn="just"/>
            <a:endParaRPr lang="it-IT" sz="1200" dirty="0">
              <a:solidFill>
                <a:srgbClr val="00206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14290" y="214282"/>
            <a:ext cx="6429420" cy="8863965"/>
          </a:xfrm>
          <a:prstGeom prst="rect">
            <a:avLst/>
          </a:prstGeom>
          <a:noFill/>
        </p:spPr>
        <p:txBody>
          <a:bodyPr wrap="square" rtlCol="0">
            <a:spAutoFit/>
          </a:bodyPr>
          <a:lstStyle/>
          <a:p>
            <a:pPr algn="just"/>
            <a:r>
              <a:rPr lang="it-IT" sz="1200" dirty="0" smtClean="0">
                <a:solidFill>
                  <a:srgbClr val="002060"/>
                </a:solidFill>
              </a:rPr>
              <a:t>applicazione dell’eccezione al diritto di accesso prevista da tale disposizione fino a consentire ad un’istituzione dell’Unione di negare l’accesso a qualsiasi documento, compresi quelli contenenti informazioni ambientali, detenuto da quest’ultima, nella misura in cui tale documento è direttamente connesso alle questioni trattate nell’ambito di un procedimento amministrativo pendente dinanzi a tale istituzione.</a:t>
            </a:r>
          </a:p>
          <a:p>
            <a:pPr algn="just"/>
            <a:r>
              <a:rPr lang="it-IT" sz="1200" dirty="0" smtClean="0">
                <a:solidFill>
                  <a:srgbClr val="002060"/>
                </a:solidFill>
              </a:rPr>
              <a:t>76      Orbene, la nozione di «processo decisionale» contenuta in tale disposizione </a:t>
            </a:r>
            <a:r>
              <a:rPr lang="it-IT" sz="1200" dirty="0" err="1" smtClean="0">
                <a:solidFill>
                  <a:srgbClr val="002060"/>
                </a:solidFill>
              </a:rPr>
              <a:t>dev</a:t>
            </a:r>
            <a:r>
              <a:rPr lang="it-IT" sz="1200" dirty="0" smtClean="0">
                <a:solidFill>
                  <a:srgbClr val="002060"/>
                </a:solidFill>
              </a:rPr>
              <a:t>’essere intesa come riferita all’adozione della decisione, senza ricomprendere l’intero procedimento amministrativo che ha portato all’adozione di quest’ultima.</a:t>
            </a:r>
          </a:p>
          <a:p>
            <a:pPr algn="just"/>
            <a:r>
              <a:rPr lang="it-IT" sz="1200" dirty="0" smtClean="0">
                <a:solidFill>
                  <a:srgbClr val="002060"/>
                </a:solidFill>
              </a:rPr>
              <a:t>77      Un’interpretazione del genere risulta, anzitutto, dal testo stesso di detta disposizione, che fa riferimento ai documenti «riguardanti una questione su cui [l’istituzione dell’Unione] non ha ancora adottato una decisione».</a:t>
            </a:r>
          </a:p>
          <a:p>
            <a:pPr algn="just"/>
            <a:r>
              <a:rPr lang="it-IT" sz="1200" dirty="0" smtClean="0">
                <a:solidFill>
                  <a:srgbClr val="002060"/>
                </a:solidFill>
              </a:rPr>
              <a:t>78      Tale interpretazione, poi, risponde all’esigenza di interpretare restrittivamente l’articolo 4, paragrafo 3, prima frase, del regolamento n. 1049/2001, esigenza che è ancora più forte se i documenti di cui è chiesta la comunicazione contengono informazioni ambientali.</a:t>
            </a:r>
          </a:p>
          <a:p>
            <a:pPr algn="just"/>
            <a:r>
              <a:rPr lang="it-IT" sz="1200" dirty="0" smtClean="0">
                <a:solidFill>
                  <a:srgbClr val="002060"/>
                </a:solidFill>
              </a:rPr>
              <a:t>79      Infine, per quanto concerne tali documenti, detta interpretazione si impone anche con riferimento alla finalità del regolamento n. 1367/2006 che, secondo il suo titolo, consiste nell’applicare alle istituzioni e agli organi dell’Unione le disposizioni della Convenzione di </a:t>
            </a:r>
            <a:r>
              <a:rPr lang="it-IT" sz="1200" dirty="0" err="1" smtClean="0">
                <a:solidFill>
                  <a:srgbClr val="002060"/>
                </a:solidFill>
              </a:rPr>
              <a:t>Aarhus</a:t>
            </a:r>
            <a:r>
              <a:rPr lang="it-IT" sz="1200" dirty="0" smtClean="0">
                <a:solidFill>
                  <a:srgbClr val="002060"/>
                </a:solidFill>
              </a:rPr>
              <a:t>.</a:t>
            </a:r>
          </a:p>
          <a:p>
            <a:pPr algn="just"/>
            <a:r>
              <a:rPr lang="it-IT" sz="1200" dirty="0" smtClean="0">
                <a:solidFill>
                  <a:srgbClr val="002060"/>
                </a:solidFill>
              </a:rPr>
              <a:t>80      È vero che l’articolo 6 di tale regolamento si limita ad indicare che l’eccezione di cui all’articolo 4, paragrafo 3, primo comma, del regolamento n. 1049/2001 </a:t>
            </a:r>
            <a:r>
              <a:rPr lang="it-IT" sz="1200" dirty="0" err="1" smtClean="0">
                <a:solidFill>
                  <a:srgbClr val="002060"/>
                </a:solidFill>
              </a:rPr>
              <a:t>dev</a:t>
            </a:r>
            <a:r>
              <a:rPr lang="it-IT" sz="1200" dirty="0" smtClean="0">
                <a:solidFill>
                  <a:srgbClr val="002060"/>
                </a:solidFill>
              </a:rPr>
              <a:t>’essere interpretata restrittivamente, senza precisare la nozione di «processo decisionale» ai sensi di tale disposizione.</a:t>
            </a:r>
          </a:p>
          <a:p>
            <a:pPr algn="just"/>
            <a:r>
              <a:rPr lang="it-IT" sz="1200" dirty="0" smtClean="0">
                <a:solidFill>
                  <a:srgbClr val="002060"/>
                </a:solidFill>
              </a:rPr>
              <a:t>81      Tuttavia, come rilevato dall’avvocato generale al paragrafo 76 delle sue conclusioni, la Convenzione di </a:t>
            </a:r>
            <a:r>
              <a:rPr lang="it-IT" sz="1200" dirty="0" err="1" smtClean="0">
                <a:solidFill>
                  <a:srgbClr val="002060"/>
                </a:solidFill>
              </a:rPr>
              <a:t>Aarhus</a:t>
            </a:r>
            <a:r>
              <a:rPr lang="it-IT" sz="1200" dirty="0" smtClean="0">
                <a:solidFill>
                  <a:srgbClr val="002060"/>
                </a:solidFill>
              </a:rPr>
              <a:t> dispone, all’articolo 4, paragrafo 4, lettera a), che una richiesta di informazioni ambientali può essere respinta qualora la divulgazione di tali informazioni possa pregiudicare la segretezza delle deliberazioni interne delle autorità pubbliche, ove sia prevista dal diritto nazionale, e non l’insieme del procedimento amministrativo in esito al quale tali autorità deliberano.</a:t>
            </a:r>
          </a:p>
          <a:p>
            <a:pPr algn="just"/>
            <a:r>
              <a:rPr lang="it-IT" sz="1200" dirty="0" smtClean="0">
                <a:solidFill>
                  <a:srgbClr val="002060"/>
                </a:solidFill>
              </a:rPr>
              <a:t>82      In tale contesto occorre quindi considerare, anzitutto, che la circostanza richiamata dal Tribunale al punto 79 della sentenza impugnata, secondo cui il procedimento amministrativo di cui trattasi non si era ancora concluso alla data di adozione della decisione controversa, non consente, di per sé, di dimostrare che il processo decisionale della Commissione sarebbe stato seriamente pregiudicato in caso di divulgazione dei documenti richiesti.</a:t>
            </a:r>
          </a:p>
          <a:p>
            <a:pPr algn="just"/>
            <a:r>
              <a:rPr lang="it-IT" sz="1200" dirty="0" smtClean="0">
                <a:solidFill>
                  <a:srgbClr val="002060"/>
                </a:solidFill>
              </a:rPr>
              <a:t>83      Contrariamente, poi, all’affermazione, contenuta nel punto 80 della sentenza impugnata, secondo cui il procedimento amministrativo in questione merita una tutela rafforzata, ciò che deve prevalere, in realtà, è l’obbligo di interpretazione restrittiva dell’eccezione di cui all’articolo 4, paragrafo 3, primo comma, del regolamento n. 1049/2001, come giustamente rilevato dallo stesso Tribunale al punto 63 della sentenza impugnata. Pertanto, il mero riferimento ad un rischio di ripercussioni pregiudizievoli connesso all’accesso a documenti interni e alla possibilità che gli interessati possano esercitare un’influenza sul procedimento non è sufficiente a dimostrare che la divulgazione di detti documenti pregiudicherebbe seriamente il processo decisionale dell’istituzione interessata.</a:t>
            </a:r>
          </a:p>
          <a:p>
            <a:pPr algn="just"/>
            <a:r>
              <a:rPr lang="it-IT" sz="1200" dirty="0" smtClean="0">
                <a:solidFill>
                  <a:srgbClr val="002060"/>
                </a:solidFill>
              </a:rPr>
              <a:t>84      Inoltre, sebbene, in base al considerando 2 del regolamento n. 1367/2006, sia necessario offrire al pubblico effettive possibilità di partecipazione al processo decisionale in </a:t>
            </a:r>
          </a:p>
          <a:p>
            <a:pPr algn="just"/>
            <a:endParaRPr lang="it-IT" sz="1200" dirty="0" smtClean="0">
              <a:solidFill>
                <a:srgbClr val="002060"/>
              </a:solidFill>
            </a:endParaRPr>
          </a:p>
          <a:p>
            <a:pPr algn="just"/>
            <a:endParaRPr lang="it-IT"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42852" y="214282"/>
            <a:ext cx="6572296" cy="8863965"/>
          </a:xfrm>
          <a:prstGeom prst="rect">
            <a:avLst/>
          </a:prstGeom>
          <a:noFill/>
        </p:spPr>
        <p:txBody>
          <a:bodyPr wrap="square" rtlCol="0">
            <a:spAutoFit/>
          </a:bodyPr>
          <a:lstStyle/>
          <a:p>
            <a:pPr algn="just"/>
            <a:r>
              <a:rPr lang="it-IT" sz="1200" dirty="0" smtClean="0">
                <a:solidFill>
                  <a:srgbClr val="002060"/>
                </a:solidFill>
              </a:rPr>
              <a:t>materia di ambiente, in modo da accrescere la responsabilità e la trasparenza nell’ambito di adozione delle decisioni, detto regolamento non richiede affatto, contrariamente a quanto considerato dal Tribunale al punto 81 della sentenza impugnata, che la Commissione esamini le reazioni del pubblico e risponda alle stesse a seguito della divulgazione di documenti, contenenti informazioni ambientali, relativi ad un procedimento amministrativo in corso e attestanti le discussioni che hanno avuto luogo in seno a quest’ultimo. Ciò considerato, non si può quindi ritenere che tale divulgazione comprometta il rispetto dei termini dei procedimenti amministrativi condotti dalla Commissione.</a:t>
            </a:r>
          </a:p>
          <a:p>
            <a:pPr algn="just"/>
            <a:r>
              <a:rPr lang="it-IT" sz="1200" dirty="0" smtClean="0">
                <a:solidFill>
                  <a:srgbClr val="002060"/>
                </a:solidFill>
              </a:rPr>
              <a:t>85      Infine, occorre ricordare che, sebbene l’attività amministrativa della Commissione non richieda un accesso ai documenti ampio tanto quanto quello riguardante l’attività legislativa di un’istituzione dell’Unione, ciò non significa affatto che essa non rientri nell’ambito di applicazione del regolamento n. 1049/2001, poiché quest’ultimo, conformemente al suo articolo 2, paragrafo 3, si applica a tutti i documenti detenuti da un’istituzione, vale a dire prodotti o ricevuti dalla medesima e che si trovano in suo possesso, concernenti tutti i settori d’attività dell’Unione (v., in tal senso, sentenza del 21 luglio 2011, Svezia/</a:t>
            </a:r>
            <a:r>
              <a:rPr lang="it-IT" sz="1200" dirty="0" err="1" smtClean="0">
                <a:solidFill>
                  <a:srgbClr val="002060"/>
                </a:solidFill>
              </a:rPr>
              <a:t>MyTravel</a:t>
            </a:r>
            <a:r>
              <a:rPr lang="it-IT" sz="1200" dirty="0" smtClean="0">
                <a:solidFill>
                  <a:srgbClr val="002060"/>
                </a:solidFill>
              </a:rPr>
              <a:t> e Commissione, C‑506/08 P, EU:C:2011:496, punti 87 e 88, nonché giurisprudenza ivi citata).</a:t>
            </a:r>
          </a:p>
          <a:p>
            <a:pPr algn="just"/>
            <a:r>
              <a:rPr lang="it-IT" sz="1200" dirty="0" smtClean="0">
                <a:solidFill>
                  <a:srgbClr val="002060"/>
                </a:solidFill>
              </a:rPr>
              <a:t>86      Tenuto conto delle suesposte considerazioni, si deve rilevare che, non avendo interpretato restrittivamente l’articolo 4, paragrafo 3, primo comma, di detto regolamento, come richiesto dall’articolo 6, paragrafo 1, seconda frase, del regolamento n. 1367/2006, il Tribunale ha commesso un errore di diritto.</a:t>
            </a:r>
          </a:p>
          <a:p>
            <a:pPr algn="just"/>
            <a:r>
              <a:rPr lang="it-IT" sz="1200" dirty="0" smtClean="0">
                <a:solidFill>
                  <a:srgbClr val="002060"/>
                </a:solidFill>
              </a:rPr>
              <a:t>87      Di conseguenza, essendo fondata la prima parte del primo motivo d’impugnazione, occorre annullare la sentenza impugnata, senza necessità di esaminare la seconda parte di quest’ultimo e il secondo motivo d’impugnazione.</a:t>
            </a:r>
          </a:p>
          <a:p>
            <a:pPr algn="just"/>
            <a:r>
              <a:rPr lang="it-IT" sz="1200" dirty="0" smtClean="0">
                <a:solidFill>
                  <a:srgbClr val="002060"/>
                </a:solidFill>
              </a:rPr>
              <a:t> Sulle conseguenze dell’annullamento della sentenza impugnata</a:t>
            </a:r>
          </a:p>
          <a:p>
            <a:pPr algn="just"/>
            <a:r>
              <a:rPr lang="it-IT" sz="1200" dirty="0" smtClean="0">
                <a:solidFill>
                  <a:srgbClr val="002060"/>
                </a:solidFill>
              </a:rPr>
              <a:t>88      Conformemente all’articolo 61, primo comma, dello Statuto della Corte di giustizia dell’Unione europea, questa, in caso di annullamento della decisione del Tribunale, può rinviare la causa al Tribunale affinché sia decisa da quest’ultimo, oppure statuire definitivamente essa stessa sulla controversia qualora lo stato degli atti lo consenta.</a:t>
            </a:r>
          </a:p>
          <a:p>
            <a:pPr algn="just"/>
            <a:r>
              <a:rPr lang="it-IT" sz="1200" dirty="0" smtClean="0">
                <a:solidFill>
                  <a:srgbClr val="002060"/>
                </a:solidFill>
              </a:rPr>
              <a:t>89      Nella specie, la Corte deve statuire definitivamente sulla controversia, giacché lo stato degli atti lo consente.</a:t>
            </a:r>
          </a:p>
          <a:p>
            <a:pPr algn="just"/>
            <a:r>
              <a:rPr lang="it-IT" sz="1200" dirty="0" smtClean="0">
                <a:solidFill>
                  <a:srgbClr val="002060"/>
                </a:solidFill>
              </a:rPr>
              <a:t>90      Nel suo ricorso di annullamento, la </a:t>
            </a:r>
            <a:r>
              <a:rPr lang="it-IT" sz="1200" dirty="0" err="1" smtClean="0">
                <a:solidFill>
                  <a:srgbClr val="002060"/>
                </a:solidFill>
              </a:rPr>
              <a:t>Saint-Gobain</a:t>
            </a:r>
            <a:r>
              <a:rPr lang="it-IT" sz="1200" dirty="0" smtClean="0">
                <a:solidFill>
                  <a:srgbClr val="002060"/>
                </a:solidFill>
              </a:rPr>
              <a:t> ha sollevato due motivi, di cui il primo riguarda la violazione dell’articolo 4, paragrafo 3, primo comma, del regolamento n. 1049/2001, in combinato disposto con l’articolo 2, paragrafo 1, lettera d), </a:t>
            </a:r>
            <a:r>
              <a:rPr lang="it-IT" sz="1200" dirty="0" err="1" smtClean="0">
                <a:solidFill>
                  <a:srgbClr val="002060"/>
                </a:solidFill>
              </a:rPr>
              <a:t>iii</a:t>
            </a:r>
            <a:r>
              <a:rPr lang="it-IT" sz="1200" dirty="0" smtClean="0">
                <a:solidFill>
                  <a:srgbClr val="002060"/>
                </a:solidFill>
              </a:rPr>
              <a:t>), e con l’articolo 6, paragrafo 1, seconda frase, del regolamento n. 1367/2006.</a:t>
            </a:r>
          </a:p>
          <a:p>
            <a:pPr algn="just"/>
            <a:r>
              <a:rPr lang="it-IT" sz="1200" dirty="0" smtClean="0">
                <a:solidFill>
                  <a:srgbClr val="002060"/>
                </a:solidFill>
              </a:rPr>
              <a:t>91      Come ricordato ai punti da 25 a 28 della presente sentenza, la Commissione ha ritenuto, nella decisione controversa, che una comunicazione integrale delle informazioni di cui trattasi consentirebbe al pubblico e, in particolare, alle imprese interessate di sollevare questioni o di formulare censure nei confronti delle informazioni trasmesse dagli Stati membri, circostanza che rischierebbe di interferire nel processo decisionale sia dinanzi alla Commissione sia dinanzi agli Stati membri. Tali interferenze rischierebbero, a loro volta, di ritardare seriamente detto processo decisionale e di nuocere al dialogo tra la Commissione e gli Stati membri. La Commissione ha altresì considerato pertinente la circostanza che essa non aveva ancora adottato una decisione relativa a dette informazioni e che si attendeva l’adozione di tale decisione entro i termini impartiti. Tale istituzione ha aggiunto che, nel caso di specie, era essenziale garantire che la decisione in questione potesse essere adottata in assenza di </a:t>
            </a:r>
          </a:p>
          <a:p>
            <a:pPr algn="just"/>
            <a:endParaRPr lang="it-IT" sz="1200" dirty="0" smtClean="0">
              <a:solidFill>
                <a:srgbClr val="002060"/>
              </a:solidFill>
            </a:endParaRPr>
          </a:p>
          <a:p>
            <a:pPr algn="just"/>
            <a:endParaRPr lang="it-IT"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42852" y="214282"/>
            <a:ext cx="6715148" cy="7571303"/>
          </a:xfrm>
          <a:prstGeom prst="rect">
            <a:avLst/>
          </a:prstGeom>
          <a:noFill/>
        </p:spPr>
        <p:txBody>
          <a:bodyPr wrap="square" rtlCol="0">
            <a:spAutoFit/>
          </a:bodyPr>
          <a:lstStyle/>
          <a:p>
            <a:pPr algn="just"/>
            <a:r>
              <a:rPr lang="it-IT" sz="1200" dirty="0" smtClean="0">
                <a:solidFill>
                  <a:srgbClr val="002060"/>
                </a:solidFill>
              </a:rPr>
              <a:t>interferenze esterne e che il clima di fiducia tra la Commissione e le autorità tedesche fosse preservato.</a:t>
            </a:r>
          </a:p>
          <a:p>
            <a:pPr algn="just"/>
            <a:r>
              <a:rPr lang="it-IT" sz="1200" dirty="0" smtClean="0">
                <a:solidFill>
                  <a:srgbClr val="002060"/>
                </a:solidFill>
              </a:rPr>
              <a:t>92      Orbene, tenuto conto dei motivi che figurano ai punti da 75 a 81 della presente sentenza, tali considerazioni non consentono di dimostrare che la divulgazione delle informazioni ambientali avrebbe seriamente pregiudicato il processo decisionale della Commissione, ai sensi dell’articolo 4, paragrafo 3, primo comma, del regolamento n. 1049/2001, letto alla luce dell’articolo 6, paragrafo 1, seconda frase, del regolamento n. 1367/2006.</a:t>
            </a:r>
          </a:p>
          <a:p>
            <a:pPr algn="just"/>
            <a:r>
              <a:rPr lang="it-IT" sz="1200" dirty="0" smtClean="0">
                <a:solidFill>
                  <a:srgbClr val="002060"/>
                </a:solidFill>
              </a:rPr>
              <a:t>93      Di conseguenza, si deve accogliere il primo motivo del ricorso di annullamento e annullare la decisione controversa, senza che sia necessario esaminare il secondo motivo di tale ricorso.</a:t>
            </a:r>
          </a:p>
          <a:p>
            <a:pPr algn="just"/>
            <a:r>
              <a:rPr lang="it-IT" sz="1200" dirty="0" smtClean="0">
                <a:solidFill>
                  <a:srgbClr val="002060"/>
                </a:solidFill>
              </a:rPr>
              <a:t> Sulle spese</a:t>
            </a:r>
          </a:p>
          <a:p>
            <a:pPr algn="just"/>
            <a:r>
              <a:rPr lang="it-IT" sz="1200" dirty="0" smtClean="0">
                <a:solidFill>
                  <a:srgbClr val="002060"/>
                </a:solidFill>
              </a:rPr>
              <a:t>94      Conformemente all’articolo 138, paragrafo 1, del regolamento di procedura, applicabile al procedimento d’impugnazione in forza dell’articolo 184, paragrafo 1, dello stesso, la parte soccombente è condannata alle spese se ne è stata fatta domanda.</a:t>
            </a:r>
          </a:p>
          <a:p>
            <a:pPr algn="just"/>
            <a:r>
              <a:rPr lang="it-IT" sz="1200" dirty="0" smtClean="0">
                <a:solidFill>
                  <a:srgbClr val="002060"/>
                </a:solidFill>
              </a:rPr>
              <a:t>95      Poiché la Commissione è rimasta soccombente, occorre condannarla alle spese sostenute dalla </a:t>
            </a:r>
            <a:r>
              <a:rPr lang="it-IT" sz="1200" dirty="0" err="1" smtClean="0">
                <a:solidFill>
                  <a:srgbClr val="002060"/>
                </a:solidFill>
              </a:rPr>
              <a:t>Saint-Gobain</a:t>
            </a:r>
            <a:r>
              <a:rPr lang="it-IT" sz="1200" dirty="0" smtClean="0">
                <a:solidFill>
                  <a:srgbClr val="002060"/>
                </a:solidFill>
              </a:rPr>
              <a:t> sia in primo grado sia nel presente procedimento di impugnazione, conformemente alla domanda di quest’ultima.</a:t>
            </a:r>
          </a:p>
          <a:p>
            <a:pPr algn="just"/>
            <a:endParaRPr lang="it-IT" sz="1200" dirty="0" smtClean="0">
              <a:solidFill>
                <a:srgbClr val="002060"/>
              </a:solidFill>
            </a:endParaRPr>
          </a:p>
          <a:p>
            <a:pPr algn="just"/>
            <a:r>
              <a:rPr lang="it-IT" sz="1200" dirty="0" smtClean="0">
                <a:solidFill>
                  <a:srgbClr val="002060"/>
                </a:solidFill>
              </a:rPr>
              <a:t>Per questi motivi, la Corte (Quinta Sezione) dichiara e statuisce:</a:t>
            </a:r>
          </a:p>
          <a:p>
            <a:pPr algn="just"/>
            <a:endParaRPr lang="it-IT" sz="1200" dirty="0" smtClean="0">
              <a:solidFill>
                <a:srgbClr val="002060"/>
              </a:solidFill>
            </a:endParaRPr>
          </a:p>
          <a:p>
            <a:pPr algn="just"/>
            <a:r>
              <a:rPr lang="it-IT" sz="1200" b="1" dirty="0" smtClean="0">
                <a:solidFill>
                  <a:srgbClr val="002060"/>
                </a:solidFill>
              </a:rPr>
              <a:t>1)      La sentenza del Tribunale dell’Unione europea dell’11 dicembre 2014, </a:t>
            </a:r>
            <a:r>
              <a:rPr lang="it-IT" sz="1200" b="1" dirty="0" err="1" smtClean="0">
                <a:solidFill>
                  <a:srgbClr val="002060"/>
                </a:solidFill>
              </a:rPr>
              <a:t>Saint-Gobain</a:t>
            </a:r>
            <a:r>
              <a:rPr lang="it-IT" sz="1200" b="1" dirty="0" smtClean="0">
                <a:solidFill>
                  <a:srgbClr val="002060"/>
                </a:solidFill>
              </a:rPr>
              <a:t> Glass </a:t>
            </a:r>
            <a:r>
              <a:rPr lang="it-IT" sz="1200" b="1" dirty="0" err="1" smtClean="0">
                <a:solidFill>
                  <a:srgbClr val="002060"/>
                </a:solidFill>
              </a:rPr>
              <a:t>Deutschland</a:t>
            </a:r>
            <a:r>
              <a:rPr lang="it-IT" sz="1200" b="1" dirty="0" smtClean="0">
                <a:solidFill>
                  <a:srgbClr val="002060"/>
                </a:solidFill>
              </a:rPr>
              <a:t>/Commissione (T‑476/12, non pubblicata, EU:T:2014:1059), è annullata.</a:t>
            </a:r>
          </a:p>
          <a:p>
            <a:pPr algn="just"/>
            <a:r>
              <a:rPr lang="it-IT" sz="1200" b="1" dirty="0" smtClean="0">
                <a:solidFill>
                  <a:srgbClr val="002060"/>
                </a:solidFill>
              </a:rPr>
              <a:t>2)      La decisione della Commissione, del 17 gennaio 2013, con cui è stato negato l’accesso integrale all’elenco trasmesso dalla Repubblica federale di Germania alla Commissione, nell’ambito della procedura di cui all’articolo 15, paragrafo 1, della decisione 2011/278/UE della Commissione, del 27 aprile 2011, che stabilisce norme transitorie per l’insieme dell’Unione ai fini dell’armonizzazione delle procedure di assegnazione gratuita delle quote di emissioni ai sensi dell’articolo 10 bis della direttiva 2003/87/CE del Parlamento europeo e del Consiglio, nei limiti in cui tale documento contiene informazioni relative a taluni impianti della </a:t>
            </a:r>
            <a:r>
              <a:rPr lang="it-IT" sz="1200" b="1" dirty="0" err="1" smtClean="0">
                <a:solidFill>
                  <a:srgbClr val="002060"/>
                </a:solidFill>
              </a:rPr>
              <a:t>Saint-Gobain</a:t>
            </a:r>
            <a:r>
              <a:rPr lang="it-IT" sz="1200" b="1" dirty="0" smtClean="0">
                <a:solidFill>
                  <a:srgbClr val="002060"/>
                </a:solidFill>
              </a:rPr>
              <a:t> Glass </a:t>
            </a:r>
            <a:r>
              <a:rPr lang="it-IT" sz="1200" b="1" dirty="0" err="1" smtClean="0">
                <a:solidFill>
                  <a:srgbClr val="002060"/>
                </a:solidFill>
              </a:rPr>
              <a:t>Deutschland</a:t>
            </a:r>
            <a:r>
              <a:rPr lang="it-IT" sz="1200" b="1" dirty="0" smtClean="0">
                <a:solidFill>
                  <a:srgbClr val="002060"/>
                </a:solidFill>
              </a:rPr>
              <a:t> </a:t>
            </a:r>
            <a:r>
              <a:rPr lang="it-IT" sz="1200" b="1" dirty="0" err="1" smtClean="0">
                <a:solidFill>
                  <a:srgbClr val="002060"/>
                </a:solidFill>
              </a:rPr>
              <a:t>GmbH</a:t>
            </a:r>
            <a:r>
              <a:rPr lang="it-IT" sz="1200" b="1" dirty="0" smtClean="0">
                <a:solidFill>
                  <a:srgbClr val="002060"/>
                </a:solidFill>
              </a:rPr>
              <a:t>, situati sul territorio tedesco, riguardanti le assegnazioni preliminari, nonché le attività e i livelli di capacità con riferimento alle emissioni di biossido di carbonio (CO2) negli anni dal 2005 al 2010, l’efficienza degli impianti e le quote di emissioni annuali preliminarmente assegnate per il periodo compreso tra il 2013 e il 2020, è annullata.</a:t>
            </a:r>
          </a:p>
          <a:p>
            <a:pPr algn="just"/>
            <a:r>
              <a:rPr lang="it-IT" sz="1200" b="1" dirty="0" smtClean="0">
                <a:solidFill>
                  <a:srgbClr val="002060"/>
                </a:solidFill>
              </a:rPr>
              <a:t>3)      La Commissione europea è condannata alle spese sostenute dalla </a:t>
            </a:r>
            <a:r>
              <a:rPr lang="it-IT" sz="1200" b="1" dirty="0" err="1" smtClean="0">
                <a:solidFill>
                  <a:srgbClr val="002060"/>
                </a:solidFill>
              </a:rPr>
              <a:t>Saint‑Gobain</a:t>
            </a:r>
            <a:r>
              <a:rPr lang="it-IT" sz="1200" b="1" dirty="0" smtClean="0">
                <a:solidFill>
                  <a:srgbClr val="002060"/>
                </a:solidFill>
              </a:rPr>
              <a:t> Glass </a:t>
            </a:r>
            <a:r>
              <a:rPr lang="it-IT" sz="1200" b="1" dirty="0" err="1" smtClean="0">
                <a:solidFill>
                  <a:srgbClr val="002060"/>
                </a:solidFill>
              </a:rPr>
              <a:t>Deutschland</a:t>
            </a:r>
            <a:r>
              <a:rPr lang="it-IT" sz="1200" b="1" dirty="0" smtClean="0">
                <a:solidFill>
                  <a:srgbClr val="002060"/>
                </a:solidFill>
              </a:rPr>
              <a:t> </a:t>
            </a:r>
            <a:r>
              <a:rPr lang="it-IT" sz="1200" b="1" dirty="0" err="1" smtClean="0">
                <a:solidFill>
                  <a:srgbClr val="002060"/>
                </a:solidFill>
              </a:rPr>
              <a:t>GmbH</a:t>
            </a:r>
            <a:r>
              <a:rPr lang="it-IT" sz="1200" b="1" dirty="0" smtClean="0">
                <a:solidFill>
                  <a:srgbClr val="002060"/>
                </a:solidFill>
              </a:rPr>
              <a:t> in primo grado, nonché nell’ambito del presente procedimento di impugnazione.</a:t>
            </a:r>
          </a:p>
          <a:p>
            <a:endParaRPr lang="it-IT" sz="1200" dirty="0" smtClean="0">
              <a:solidFill>
                <a:srgbClr val="002060"/>
              </a:solidFill>
            </a:endParaRPr>
          </a:p>
          <a:p>
            <a:endParaRPr lang="it-I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0"/>
          <p:cNvSpPr>
            <a:spLocks noChangeArrowheads="1"/>
          </p:cNvSpPr>
          <p:nvPr/>
        </p:nvSpPr>
        <p:spPr bwMode="auto">
          <a:xfrm>
            <a:off x="142852" y="263588"/>
            <a:ext cx="6382492" cy="901785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it-IT" sz="1000" b="1" dirty="0" smtClean="0">
                <a:solidFill>
                  <a:srgbClr val="002060"/>
                </a:solidFill>
              </a:rPr>
              <a:t>SENTENZA DELLA CORTE (Quinta Sezione)</a:t>
            </a:r>
          </a:p>
          <a:p>
            <a:pPr algn="ctr"/>
            <a:r>
              <a:rPr lang="it-IT" sz="1000" b="1" dirty="0" smtClean="0">
                <a:solidFill>
                  <a:srgbClr val="002060"/>
                </a:solidFill>
              </a:rPr>
              <a:t>13 luglio 2017 </a:t>
            </a:r>
          </a:p>
          <a:p>
            <a:r>
              <a:rPr lang="it-IT" sz="1000" dirty="0" smtClean="0">
                <a:solidFill>
                  <a:srgbClr val="002060"/>
                </a:solidFill>
              </a:rPr>
              <a:t>«Impugnazione – Diritto di accesso ai documenti detenuti dalle istituzioni dell’Unione europea – Regolamento (CE) n. 1049/2001 – Eccezioni al diritto di accesso – Articolo 4, paragrafo 3, primo comma – Tutela del processo decisionale di tali istituzioni – Ambiente – Convenzione di </a:t>
            </a:r>
            <a:r>
              <a:rPr lang="it-IT" sz="1000" dirty="0" err="1" smtClean="0">
                <a:solidFill>
                  <a:srgbClr val="002060"/>
                </a:solidFill>
              </a:rPr>
              <a:t>Aarhus</a:t>
            </a:r>
            <a:r>
              <a:rPr lang="it-IT" sz="1000" dirty="0" smtClean="0">
                <a:solidFill>
                  <a:srgbClr val="002060"/>
                </a:solidFill>
              </a:rPr>
              <a:t> – Regolamento (CE) n. 1367/2006 – Articolo 6, paragrafo 1 – Interesse pubblico alla divulgazione di informazioni ambientali – Informazioni, trasmesse dalle autorità tedesche alla Commissione europea, riguardanti impianti, situati sul territorio tedesco, oggetto della normativa dell’Unione relativa al sistema di scambi di quote di emissioni di gas a effetto serra – Diniego parziale di accesso»</a:t>
            </a:r>
          </a:p>
          <a:p>
            <a:endParaRPr lang="it-IT" sz="1000" dirty="0" smtClean="0">
              <a:solidFill>
                <a:srgbClr val="002060"/>
              </a:solidFill>
            </a:endParaRPr>
          </a:p>
          <a:p>
            <a:endParaRPr lang="it-IT" sz="1000" dirty="0" smtClean="0">
              <a:solidFill>
                <a:srgbClr val="002060"/>
              </a:solidFill>
            </a:endParaRPr>
          </a:p>
          <a:p>
            <a:r>
              <a:rPr lang="it-IT" sz="1000" dirty="0" smtClean="0">
                <a:solidFill>
                  <a:srgbClr val="002060"/>
                </a:solidFill>
              </a:rPr>
              <a:t>Nella causa C‑60/15 P,</a:t>
            </a:r>
          </a:p>
          <a:p>
            <a:r>
              <a:rPr lang="it-IT" sz="1000" dirty="0" smtClean="0">
                <a:solidFill>
                  <a:srgbClr val="002060"/>
                </a:solidFill>
              </a:rPr>
              <a:t>avente ad oggetto l’impugnazione, ai sensi dell’articolo 56 dello Statuto della Corte di giustizia dell’Unione europea, proposta l’11 febbraio 2015,</a:t>
            </a:r>
          </a:p>
          <a:p>
            <a:r>
              <a:rPr lang="it-IT" sz="1000" b="1" dirty="0" err="1" smtClean="0">
                <a:solidFill>
                  <a:srgbClr val="002060"/>
                </a:solidFill>
              </a:rPr>
              <a:t>Saint-Gobain</a:t>
            </a:r>
            <a:r>
              <a:rPr lang="it-IT" sz="1000" b="1" dirty="0" smtClean="0">
                <a:solidFill>
                  <a:srgbClr val="002060"/>
                </a:solidFill>
              </a:rPr>
              <a:t> Glass </a:t>
            </a:r>
            <a:r>
              <a:rPr lang="it-IT" sz="1000" b="1" dirty="0" err="1" smtClean="0">
                <a:solidFill>
                  <a:srgbClr val="002060"/>
                </a:solidFill>
              </a:rPr>
              <a:t>Deutschland</a:t>
            </a:r>
            <a:r>
              <a:rPr lang="it-IT" sz="1000" b="1" dirty="0" smtClean="0">
                <a:solidFill>
                  <a:srgbClr val="002060"/>
                </a:solidFill>
              </a:rPr>
              <a:t> </a:t>
            </a:r>
            <a:r>
              <a:rPr lang="it-IT" sz="1000" b="1" dirty="0" err="1" smtClean="0">
                <a:solidFill>
                  <a:srgbClr val="002060"/>
                </a:solidFill>
              </a:rPr>
              <a:t>GmbH</a:t>
            </a:r>
            <a:r>
              <a:rPr lang="it-IT" sz="1000" b="1" dirty="0" smtClean="0">
                <a:solidFill>
                  <a:srgbClr val="002060"/>
                </a:solidFill>
              </a:rPr>
              <a:t>,</a:t>
            </a:r>
            <a:r>
              <a:rPr lang="it-IT" sz="1000" dirty="0" smtClean="0">
                <a:solidFill>
                  <a:srgbClr val="002060"/>
                </a:solidFill>
              </a:rPr>
              <a:t> con sede in </a:t>
            </a:r>
            <a:r>
              <a:rPr lang="it-IT" sz="1000" dirty="0" err="1" smtClean="0">
                <a:solidFill>
                  <a:srgbClr val="002060"/>
                </a:solidFill>
              </a:rPr>
              <a:t>Stolberg</a:t>
            </a:r>
            <a:r>
              <a:rPr lang="it-IT" sz="1000" dirty="0" smtClean="0">
                <a:solidFill>
                  <a:srgbClr val="002060"/>
                </a:solidFill>
              </a:rPr>
              <a:t> (Germania), rappresentata da S. </a:t>
            </a:r>
            <a:r>
              <a:rPr lang="it-IT" sz="1000" dirty="0" err="1" smtClean="0">
                <a:solidFill>
                  <a:srgbClr val="002060"/>
                </a:solidFill>
              </a:rPr>
              <a:t>Altenschmidt</a:t>
            </a:r>
            <a:r>
              <a:rPr lang="it-IT" sz="1000" dirty="0" smtClean="0">
                <a:solidFill>
                  <a:srgbClr val="002060"/>
                </a:solidFill>
              </a:rPr>
              <a:t> e </a:t>
            </a:r>
            <a:r>
              <a:rPr lang="it-IT" sz="1000" dirty="0" err="1" smtClean="0">
                <a:solidFill>
                  <a:srgbClr val="002060"/>
                </a:solidFill>
              </a:rPr>
              <a:t>P.-A.</a:t>
            </a:r>
            <a:r>
              <a:rPr lang="it-IT" sz="1000" dirty="0" smtClean="0">
                <a:solidFill>
                  <a:srgbClr val="002060"/>
                </a:solidFill>
              </a:rPr>
              <a:t> </a:t>
            </a:r>
            <a:r>
              <a:rPr lang="it-IT" sz="1000" dirty="0" err="1" smtClean="0">
                <a:solidFill>
                  <a:srgbClr val="002060"/>
                </a:solidFill>
              </a:rPr>
              <a:t>Schütter</a:t>
            </a:r>
            <a:r>
              <a:rPr lang="it-IT" sz="1000" dirty="0" smtClean="0">
                <a:solidFill>
                  <a:srgbClr val="002060"/>
                </a:solidFill>
              </a:rPr>
              <a:t>, </a:t>
            </a:r>
            <a:r>
              <a:rPr lang="it-IT" sz="1000" dirty="0" err="1" smtClean="0">
                <a:solidFill>
                  <a:srgbClr val="002060"/>
                </a:solidFill>
              </a:rPr>
              <a:t>Rechtsanwälte</a:t>
            </a:r>
            <a:r>
              <a:rPr lang="it-IT" sz="1000" dirty="0" smtClean="0">
                <a:solidFill>
                  <a:srgbClr val="002060"/>
                </a:solidFill>
              </a:rPr>
              <a:t>,</a:t>
            </a:r>
          </a:p>
          <a:p>
            <a:r>
              <a:rPr lang="it-IT" sz="1000" dirty="0" smtClean="0">
                <a:solidFill>
                  <a:srgbClr val="002060"/>
                </a:solidFill>
              </a:rPr>
              <a:t>ricorrente,</a:t>
            </a:r>
          </a:p>
          <a:p>
            <a:r>
              <a:rPr lang="it-IT" sz="1000" dirty="0" smtClean="0">
                <a:solidFill>
                  <a:srgbClr val="002060"/>
                </a:solidFill>
              </a:rPr>
              <a:t>procedimento in cui l’altra parte è:</a:t>
            </a:r>
          </a:p>
          <a:p>
            <a:r>
              <a:rPr lang="it-IT" sz="1000" b="1" dirty="0" smtClean="0">
                <a:solidFill>
                  <a:srgbClr val="002060"/>
                </a:solidFill>
              </a:rPr>
              <a:t>Commissione europea</a:t>
            </a:r>
            <a:r>
              <a:rPr lang="it-IT" sz="1000" dirty="0" smtClean="0">
                <a:solidFill>
                  <a:srgbClr val="002060"/>
                </a:solidFill>
              </a:rPr>
              <a:t>, rappresentata da H. </a:t>
            </a:r>
            <a:r>
              <a:rPr lang="it-IT" sz="1000" dirty="0" err="1" smtClean="0">
                <a:solidFill>
                  <a:srgbClr val="002060"/>
                </a:solidFill>
              </a:rPr>
              <a:t>Krämer</a:t>
            </a:r>
            <a:r>
              <a:rPr lang="it-IT" sz="1000" dirty="0" smtClean="0">
                <a:solidFill>
                  <a:srgbClr val="002060"/>
                </a:solidFill>
              </a:rPr>
              <a:t>, F. </a:t>
            </a:r>
            <a:r>
              <a:rPr lang="it-IT" sz="1000" dirty="0" err="1" smtClean="0">
                <a:solidFill>
                  <a:srgbClr val="002060"/>
                </a:solidFill>
              </a:rPr>
              <a:t>Clotuche‑Duvieusart</a:t>
            </a:r>
            <a:r>
              <a:rPr lang="it-IT" sz="1000" dirty="0" smtClean="0">
                <a:solidFill>
                  <a:srgbClr val="002060"/>
                </a:solidFill>
              </a:rPr>
              <a:t> e P. </a:t>
            </a:r>
            <a:r>
              <a:rPr lang="it-IT" sz="1000" dirty="0" err="1" smtClean="0">
                <a:solidFill>
                  <a:srgbClr val="002060"/>
                </a:solidFill>
              </a:rPr>
              <a:t>Mihaylova</a:t>
            </a:r>
            <a:r>
              <a:rPr lang="it-IT" sz="1000" dirty="0" smtClean="0">
                <a:solidFill>
                  <a:srgbClr val="002060"/>
                </a:solidFill>
              </a:rPr>
              <a:t>, in qualità di agenti, con domicilio eletto in Lussemburgo,</a:t>
            </a:r>
          </a:p>
          <a:p>
            <a:r>
              <a:rPr lang="it-IT" sz="1000" dirty="0" smtClean="0">
                <a:solidFill>
                  <a:srgbClr val="002060"/>
                </a:solidFill>
              </a:rPr>
              <a:t>convenuta in primo grado,</a:t>
            </a:r>
          </a:p>
          <a:p>
            <a:r>
              <a:rPr lang="it-IT" sz="1000" dirty="0" smtClean="0">
                <a:solidFill>
                  <a:srgbClr val="002060"/>
                </a:solidFill>
              </a:rPr>
              <a:t>LA CORTE (Quinta Sezione),</a:t>
            </a:r>
          </a:p>
          <a:p>
            <a:r>
              <a:rPr lang="it-IT" sz="1000" dirty="0" smtClean="0">
                <a:solidFill>
                  <a:srgbClr val="002060"/>
                </a:solidFill>
              </a:rPr>
              <a:t>composta da J. L. da Cruz </a:t>
            </a:r>
            <a:r>
              <a:rPr lang="it-IT" sz="1000" dirty="0" err="1" smtClean="0">
                <a:solidFill>
                  <a:srgbClr val="002060"/>
                </a:solidFill>
              </a:rPr>
              <a:t>Vilaça</a:t>
            </a:r>
            <a:r>
              <a:rPr lang="it-IT" sz="1000" dirty="0" smtClean="0">
                <a:solidFill>
                  <a:srgbClr val="002060"/>
                </a:solidFill>
              </a:rPr>
              <a:t>, presidente di sezione, A. </a:t>
            </a:r>
            <a:r>
              <a:rPr lang="it-IT" sz="1000" dirty="0" err="1" smtClean="0">
                <a:solidFill>
                  <a:srgbClr val="002060"/>
                </a:solidFill>
              </a:rPr>
              <a:t>Tizzano</a:t>
            </a:r>
            <a:r>
              <a:rPr lang="it-IT" sz="1000" dirty="0" smtClean="0">
                <a:solidFill>
                  <a:srgbClr val="002060"/>
                </a:solidFill>
              </a:rPr>
              <a:t> (relatore), vicepresidente della Corte, A. Borg </a:t>
            </a:r>
            <a:r>
              <a:rPr lang="it-IT" sz="1000" dirty="0" err="1" smtClean="0">
                <a:solidFill>
                  <a:srgbClr val="002060"/>
                </a:solidFill>
              </a:rPr>
              <a:t>Barthet</a:t>
            </a:r>
            <a:r>
              <a:rPr lang="it-IT" sz="1000" dirty="0" smtClean="0">
                <a:solidFill>
                  <a:srgbClr val="002060"/>
                </a:solidFill>
              </a:rPr>
              <a:t>, E. </a:t>
            </a:r>
            <a:r>
              <a:rPr lang="it-IT" sz="1000" dirty="0" err="1" smtClean="0">
                <a:solidFill>
                  <a:srgbClr val="002060"/>
                </a:solidFill>
              </a:rPr>
              <a:t>Levits</a:t>
            </a:r>
            <a:r>
              <a:rPr lang="it-IT" sz="1000" dirty="0" smtClean="0">
                <a:solidFill>
                  <a:srgbClr val="002060"/>
                </a:solidFill>
              </a:rPr>
              <a:t> e F. </a:t>
            </a:r>
            <a:r>
              <a:rPr lang="it-IT" sz="1000" dirty="0" err="1" smtClean="0">
                <a:solidFill>
                  <a:srgbClr val="002060"/>
                </a:solidFill>
              </a:rPr>
              <a:t>Biltgen</a:t>
            </a:r>
            <a:r>
              <a:rPr lang="it-IT" sz="1000" dirty="0" smtClean="0">
                <a:solidFill>
                  <a:srgbClr val="002060"/>
                </a:solidFill>
              </a:rPr>
              <a:t>, giudici,</a:t>
            </a:r>
          </a:p>
          <a:p>
            <a:r>
              <a:rPr lang="it-IT" sz="1000" dirty="0" smtClean="0">
                <a:solidFill>
                  <a:srgbClr val="002060"/>
                </a:solidFill>
              </a:rPr>
              <a:t>avvocato generale: M. </a:t>
            </a:r>
            <a:r>
              <a:rPr lang="it-IT" sz="1000" dirty="0" err="1" smtClean="0">
                <a:solidFill>
                  <a:srgbClr val="002060"/>
                </a:solidFill>
              </a:rPr>
              <a:t>Szpunar</a:t>
            </a:r>
            <a:endParaRPr lang="it-IT" sz="1000" dirty="0" smtClean="0">
              <a:solidFill>
                <a:srgbClr val="002060"/>
              </a:solidFill>
            </a:endParaRPr>
          </a:p>
          <a:p>
            <a:r>
              <a:rPr lang="it-IT" sz="1000" dirty="0" smtClean="0">
                <a:solidFill>
                  <a:srgbClr val="002060"/>
                </a:solidFill>
              </a:rPr>
              <a:t>cancelliere: M. </a:t>
            </a:r>
            <a:r>
              <a:rPr lang="it-IT" sz="1000" dirty="0" err="1" smtClean="0">
                <a:solidFill>
                  <a:srgbClr val="002060"/>
                </a:solidFill>
              </a:rPr>
              <a:t>Aleksejev</a:t>
            </a:r>
            <a:r>
              <a:rPr lang="it-IT" sz="1000" dirty="0" smtClean="0">
                <a:solidFill>
                  <a:srgbClr val="002060"/>
                </a:solidFill>
              </a:rPr>
              <a:t>, amministratore</a:t>
            </a:r>
          </a:p>
          <a:p>
            <a:r>
              <a:rPr lang="it-IT" sz="1000" dirty="0" smtClean="0">
                <a:solidFill>
                  <a:srgbClr val="002060"/>
                </a:solidFill>
              </a:rPr>
              <a:t>vista la fase scritta del procedimento e in seguito all’udienza del 6 luglio 2016,</a:t>
            </a:r>
          </a:p>
          <a:p>
            <a:r>
              <a:rPr lang="it-IT" sz="1000" dirty="0" smtClean="0">
                <a:solidFill>
                  <a:srgbClr val="002060"/>
                </a:solidFill>
              </a:rPr>
              <a:t>sentite le conclusioni dell’avvocato generale, presentate all’udienza del 19 ottobre 2016,</a:t>
            </a:r>
          </a:p>
          <a:p>
            <a:endParaRPr lang="it-IT" sz="1000" dirty="0" smtClean="0">
              <a:solidFill>
                <a:srgbClr val="002060"/>
              </a:solidFill>
            </a:endParaRPr>
          </a:p>
          <a:p>
            <a:r>
              <a:rPr lang="it-IT" sz="1000" dirty="0" smtClean="0">
                <a:solidFill>
                  <a:srgbClr val="002060"/>
                </a:solidFill>
              </a:rPr>
              <a:t>ha pronunciato la seguente</a:t>
            </a:r>
          </a:p>
          <a:p>
            <a:endParaRPr lang="it-IT" sz="1000" dirty="0" smtClean="0">
              <a:solidFill>
                <a:srgbClr val="002060"/>
              </a:solidFill>
            </a:endParaRPr>
          </a:p>
          <a:p>
            <a:pPr algn="ctr"/>
            <a:r>
              <a:rPr lang="it-IT" sz="1000" b="1" dirty="0" smtClean="0">
                <a:solidFill>
                  <a:srgbClr val="002060"/>
                </a:solidFill>
              </a:rPr>
              <a:t>Sentenza</a:t>
            </a:r>
          </a:p>
          <a:p>
            <a:endParaRPr lang="it-IT" sz="1000" b="1" dirty="0" smtClean="0">
              <a:solidFill>
                <a:srgbClr val="002060"/>
              </a:solidFill>
            </a:endParaRPr>
          </a:p>
          <a:p>
            <a:pPr algn="just"/>
            <a:r>
              <a:rPr lang="it-IT" sz="1000" dirty="0" smtClean="0">
                <a:solidFill>
                  <a:srgbClr val="002060"/>
                </a:solidFill>
              </a:rPr>
              <a:t>1        Con la sua impugnazione, la </a:t>
            </a:r>
            <a:r>
              <a:rPr lang="it-IT" sz="1000" dirty="0" err="1" smtClean="0">
                <a:solidFill>
                  <a:srgbClr val="002060"/>
                </a:solidFill>
              </a:rPr>
              <a:t>Saint-Gobain</a:t>
            </a:r>
            <a:r>
              <a:rPr lang="it-IT" sz="1000" dirty="0" smtClean="0">
                <a:solidFill>
                  <a:srgbClr val="002060"/>
                </a:solidFill>
              </a:rPr>
              <a:t> Glass </a:t>
            </a:r>
            <a:r>
              <a:rPr lang="it-IT" sz="1000" dirty="0" err="1" smtClean="0">
                <a:solidFill>
                  <a:srgbClr val="002060"/>
                </a:solidFill>
              </a:rPr>
              <a:t>Deutschland</a:t>
            </a:r>
            <a:r>
              <a:rPr lang="it-IT" sz="1000" dirty="0" smtClean="0">
                <a:solidFill>
                  <a:srgbClr val="002060"/>
                </a:solidFill>
              </a:rPr>
              <a:t> </a:t>
            </a:r>
            <a:r>
              <a:rPr lang="it-IT" sz="1000" dirty="0" err="1" smtClean="0">
                <a:solidFill>
                  <a:srgbClr val="002060"/>
                </a:solidFill>
              </a:rPr>
              <a:t>GmbH</a:t>
            </a:r>
            <a:r>
              <a:rPr lang="it-IT" sz="1000" dirty="0" smtClean="0">
                <a:solidFill>
                  <a:srgbClr val="002060"/>
                </a:solidFill>
              </a:rPr>
              <a:t> (in prosieguo: la «</a:t>
            </a:r>
            <a:r>
              <a:rPr lang="it-IT" sz="1000" dirty="0" err="1" smtClean="0">
                <a:solidFill>
                  <a:srgbClr val="002060"/>
                </a:solidFill>
              </a:rPr>
              <a:t>Saint-Gobain</a:t>
            </a:r>
            <a:r>
              <a:rPr lang="it-IT" sz="1000" dirty="0" smtClean="0">
                <a:solidFill>
                  <a:srgbClr val="002060"/>
                </a:solidFill>
              </a:rPr>
              <a:t>») chiede l’annullamento della sentenza del Tribunale dell’Unione europea dell’11 dicembre 2014, </a:t>
            </a:r>
            <a:r>
              <a:rPr lang="it-IT" sz="1000" dirty="0" err="1" smtClean="0">
                <a:solidFill>
                  <a:srgbClr val="002060"/>
                </a:solidFill>
              </a:rPr>
              <a:t>Saint-Gobain</a:t>
            </a:r>
            <a:r>
              <a:rPr lang="it-IT" sz="1000" dirty="0" smtClean="0">
                <a:solidFill>
                  <a:srgbClr val="002060"/>
                </a:solidFill>
              </a:rPr>
              <a:t> Glass </a:t>
            </a:r>
            <a:r>
              <a:rPr lang="it-IT" sz="1000" dirty="0" err="1" smtClean="0">
                <a:solidFill>
                  <a:srgbClr val="002060"/>
                </a:solidFill>
              </a:rPr>
              <a:t>Deutschland</a:t>
            </a:r>
            <a:r>
              <a:rPr lang="it-IT" sz="1000" dirty="0" smtClean="0">
                <a:solidFill>
                  <a:srgbClr val="002060"/>
                </a:solidFill>
              </a:rPr>
              <a:t>/Commissione (T‑476/12, non pubblicata, EU:T:2014:1059; in prosieguo: la «sentenza impugnata»), con la quale il Tribunale ha respinto il suo ricorso diretto all’annullamento della decisione della Commissione, del 17 gennaio 2013, con cui è stato negato l’accesso integrale all’elenco trasmesso dalla Repubblica federale di Germania alla Commissione, nell’ambito della procedura di cui all’articolo 15, paragrafo 1, della decisione 2011/278/UE della Commissione, del 27 aprile 2011, che stabilisce norme transitorie per l’insieme dell’Unione ai fini dell’armonizzazione delle procedure di assegnazione gratuita delle quote di emissioni ai sensi dell’articolo 10 bis della direttiva 2003/87/CE del Parlamento europeo e del Consiglio (GU 2011, L 130, pag. 1), nella misura in cui tale documento contiene informazioni relative a taluni impianti della </a:t>
            </a:r>
            <a:r>
              <a:rPr lang="it-IT" sz="1000" dirty="0" err="1" smtClean="0">
                <a:solidFill>
                  <a:srgbClr val="002060"/>
                </a:solidFill>
              </a:rPr>
              <a:t>Saint‑Gobain</a:t>
            </a:r>
            <a:r>
              <a:rPr lang="it-IT" sz="1000" dirty="0" smtClean="0">
                <a:solidFill>
                  <a:srgbClr val="002060"/>
                </a:solidFill>
              </a:rPr>
              <a:t>, situati sul territorio tedesco, riguardanti le assegnazioni preliminari, nonché le attività e i livelli di capacità con riferimento alle emissioni di biossido di carbonio (CO</a:t>
            </a:r>
            <a:r>
              <a:rPr lang="it-IT" sz="1000" baseline="30000" dirty="0" smtClean="0">
                <a:solidFill>
                  <a:srgbClr val="002060"/>
                </a:solidFill>
              </a:rPr>
              <a:t>2</a:t>
            </a:r>
            <a:r>
              <a:rPr lang="it-IT" sz="1000" dirty="0" smtClean="0">
                <a:solidFill>
                  <a:srgbClr val="002060"/>
                </a:solidFill>
              </a:rPr>
              <a:t>) negli anni dal 2005 al 2010, l’efficienza degli impianti e le quote di emissioni annuali preliminarmente assegnate per il periodo compreso tra il 2013 e il 2020 (in prosieguo: la «decisione controversa»).</a:t>
            </a:r>
          </a:p>
          <a:p>
            <a:pPr algn="just"/>
            <a:endParaRPr lang="it-IT" sz="1000" dirty="0" smtClean="0">
              <a:solidFill>
                <a:srgbClr val="002060"/>
              </a:solidFill>
            </a:endParaRPr>
          </a:p>
          <a:p>
            <a:pPr algn="just"/>
            <a:r>
              <a:rPr lang="it-IT" sz="1000" dirty="0" smtClean="0">
                <a:solidFill>
                  <a:srgbClr val="002060"/>
                </a:solidFill>
              </a:rPr>
              <a:t>Contesto normativo</a:t>
            </a:r>
          </a:p>
          <a:p>
            <a:pPr algn="just"/>
            <a:r>
              <a:rPr lang="it-IT" sz="1000" dirty="0" smtClean="0">
                <a:solidFill>
                  <a:srgbClr val="002060"/>
                </a:solidFill>
              </a:rPr>
              <a:t> Diritto internazionale</a:t>
            </a:r>
          </a:p>
          <a:p>
            <a:pPr algn="just"/>
            <a:r>
              <a:rPr lang="it-IT" sz="1000" dirty="0" smtClean="0">
                <a:solidFill>
                  <a:srgbClr val="002060"/>
                </a:solidFill>
              </a:rPr>
              <a:t>2        L’articolo 4 della Convenzione sull’accesso alle informazioni, la partecipazione del pubblico ai processi decisionali e l’accesso alla giustizia in materia ambientale, firmata ad </a:t>
            </a:r>
            <a:r>
              <a:rPr lang="it-IT" sz="1000" dirty="0" err="1" smtClean="0">
                <a:solidFill>
                  <a:srgbClr val="002060"/>
                </a:solidFill>
              </a:rPr>
              <a:t>Aarhus</a:t>
            </a:r>
            <a:r>
              <a:rPr lang="it-IT" sz="1000" dirty="0" smtClean="0">
                <a:solidFill>
                  <a:srgbClr val="002060"/>
                </a:solidFill>
              </a:rPr>
              <a:t> il 25 giugno 1998 e approvata a nome della Comunità europea con la decisione 2005/370/CE del Consiglio, del 17 febbraio 2005 (GU 2005, L 124, pag. 1; in prosieguo: la «Convenzione di </a:t>
            </a:r>
            <a:r>
              <a:rPr lang="it-IT" sz="1000" dirty="0" err="1" smtClean="0">
                <a:solidFill>
                  <a:srgbClr val="002060"/>
                </a:solidFill>
              </a:rPr>
              <a:t>Aarhus</a:t>
            </a:r>
            <a:r>
              <a:rPr lang="it-IT" sz="1000" dirty="0" smtClean="0">
                <a:solidFill>
                  <a:srgbClr val="002060"/>
                </a:solidFill>
              </a:rPr>
              <a:t>»), prevede quanto segue:</a:t>
            </a:r>
          </a:p>
          <a:p>
            <a:pPr algn="just"/>
            <a:endParaRPr lang="it-IT" sz="1000" dirty="0" smtClean="0">
              <a:solidFill>
                <a:srgbClr val="002060"/>
              </a:solidFill>
            </a:endParaRPr>
          </a:p>
          <a:p>
            <a:pPr algn="just"/>
            <a:endParaRPr lang="it-IT" sz="1000" dirty="0" smtClean="0">
              <a:solidFill>
                <a:srgbClr val="002060"/>
              </a:solidFill>
            </a:endParaRPr>
          </a:p>
          <a:p>
            <a:pPr algn="just"/>
            <a:endParaRPr lang="it-IT" sz="1000" dirty="0" smtClean="0">
              <a:solidFill>
                <a:srgbClr val="002060"/>
              </a:solidFill>
            </a:endParaRPr>
          </a:p>
          <a:p>
            <a:pPr marL="0" marR="0" lvl="0" indent="0" algn="just" defTabSz="914400" rtl="0" eaLnBrk="1" fontAlgn="base" latinLnBrk="0" hangingPunct="1">
              <a:lnSpc>
                <a:spcPct val="100000"/>
              </a:lnSpc>
              <a:spcBef>
                <a:spcPct val="0"/>
              </a:spcBef>
              <a:spcAft>
                <a:spcPct val="0"/>
              </a:spcAft>
              <a:buClrTx/>
              <a:buSzTx/>
              <a:buFontTx/>
              <a:buNone/>
              <a:tabLst>
                <a:tab pos="1382713" algn="l"/>
              </a:tabLst>
            </a:pPr>
            <a:endParaRPr lang="it-IT" sz="1000" dirty="0" smtClean="0">
              <a:solidFill>
                <a:srgbClr val="002060"/>
              </a:solidFill>
              <a:latin typeface="Plantagenet Cherokee" charset="0"/>
              <a:ea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14290" y="214282"/>
            <a:ext cx="6500858" cy="8586966"/>
          </a:xfrm>
          <a:prstGeom prst="rect">
            <a:avLst/>
          </a:prstGeom>
          <a:noFill/>
        </p:spPr>
        <p:txBody>
          <a:bodyPr wrap="square" rtlCol="0">
            <a:spAutoFit/>
          </a:bodyPr>
          <a:lstStyle/>
          <a:p>
            <a:pPr algn="just"/>
            <a:r>
              <a:rPr lang="it-IT" sz="1200" dirty="0" smtClean="0">
                <a:solidFill>
                  <a:srgbClr val="002060"/>
                </a:solidFill>
              </a:rPr>
              <a:t>«1.      Fatti salvi i paragrafi che seguono, ciascuna Parte provvede affinché, nel quadro della legislazione nazionale, le autorità pubbliche mettano a disposizione del pubblico le informazioni ambientali loro richieste (…):</a:t>
            </a:r>
          </a:p>
          <a:p>
            <a:pPr algn="just"/>
            <a:r>
              <a:rPr lang="it-IT" sz="1200" dirty="0" smtClean="0">
                <a:solidFill>
                  <a:srgbClr val="002060"/>
                </a:solidFill>
              </a:rPr>
              <a:t>a)      senza che il pubblico debba far valere un interesse al riguardo;</a:t>
            </a:r>
          </a:p>
          <a:p>
            <a:pPr algn="just"/>
            <a:r>
              <a:rPr lang="it-IT" sz="1200" dirty="0" smtClean="0">
                <a:solidFill>
                  <a:srgbClr val="002060"/>
                </a:solidFill>
              </a:rPr>
              <a:t>(…)</a:t>
            </a:r>
          </a:p>
          <a:p>
            <a:pPr algn="just"/>
            <a:r>
              <a:rPr lang="it-IT" sz="1200" dirty="0" smtClean="0">
                <a:solidFill>
                  <a:srgbClr val="002060"/>
                </a:solidFill>
              </a:rPr>
              <a:t>4.      Una richiesta di informazioni ambientali può essere respinta qualora la divulgazione di tali informazioni possa pregiudicare:</a:t>
            </a:r>
          </a:p>
          <a:p>
            <a:pPr algn="just"/>
            <a:r>
              <a:rPr lang="it-IT" sz="1200" dirty="0" smtClean="0">
                <a:solidFill>
                  <a:srgbClr val="002060"/>
                </a:solidFill>
              </a:rPr>
              <a:t>a)      la segretezza delle deliberazioni interne delle autorità pubbliche, ove sia prevista dal diritto nazionale;</a:t>
            </a:r>
          </a:p>
          <a:p>
            <a:pPr algn="just"/>
            <a:r>
              <a:rPr lang="it-IT" sz="1200" dirty="0" smtClean="0">
                <a:solidFill>
                  <a:srgbClr val="002060"/>
                </a:solidFill>
              </a:rPr>
              <a:t>(…)</a:t>
            </a:r>
          </a:p>
          <a:p>
            <a:pPr algn="just"/>
            <a:r>
              <a:rPr lang="it-IT" sz="1200" dirty="0" smtClean="0">
                <a:solidFill>
                  <a:srgbClr val="002060"/>
                </a:solidFill>
              </a:rPr>
              <a:t>I motivi di diniego di cui sopra devono essere interpretati in modo restrittivo, tenendo conto dell’interesse pubblico tutelato dalla divulgazione delle informazioni nonché dell’eventuale attinenza delle informazioni con le emissioni nell’ambiente.</a:t>
            </a:r>
          </a:p>
          <a:p>
            <a:pPr algn="just"/>
            <a:r>
              <a:rPr lang="it-IT" sz="1200" dirty="0" smtClean="0">
                <a:solidFill>
                  <a:srgbClr val="002060"/>
                </a:solidFill>
              </a:rPr>
              <a:t>(…)».</a:t>
            </a:r>
          </a:p>
          <a:p>
            <a:pPr algn="just"/>
            <a:r>
              <a:rPr lang="it-IT" sz="1200" i="1" dirty="0" smtClean="0">
                <a:solidFill>
                  <a:srgbClr val="002060"/>
                </a:solidFill>
              </a:rPr>
              <a:t> Diritto dell’Unione</a:t>
            </a:r>
          </a:p>
          <a:p>
            <a:pPr algn="just"/>
            <a:r>
              <a:rPr lang="it-IT" sz="1200" dirty="0" smtClean="0">
                <a:solidFill>
                  <a:srgbClr val="002060"/>
                </a:solidFill>
              </a:rPr>
              <a:t>3        I considerando 1, 2, 4, 6 e 11 del regolamento (CE) n. 1049/2001 del Parlamento europeo e del Consiglio, del 30 maggio 2001, relativo all’accesso del pubblico ai documenti del Parlamento europeo, del Consiglio e della Commissione (GU 2001, L 145, pag. 43), sono redatti come segue:</a:t>
            </a:r>
          </a:p>
          <a:p>
            <a:pPr algn="just"/>
            <a:r>
              <a:rPr lang="it-IT" sz="1200" dirty="0" smtClean="0">
                <a:solidFill>
                  <a:srgbClr val="002060"/>
                </a:solidFill>
              </a:rPr>
              <a:t>«(1)      L’articolo 1, secondo comma, del trattato sull’Unione europea sancisce il concetto di trasparenza, secondo il quale il trattato segna una nuova tappa nel processo di creazione di un’unione sempre più stretta tra i popoli dell’Europa, in cui le decisioni siano prese nel modo più trasparente possibile e il più vicino possibile ai cittadini.</a:t>
            </a:r>
          </a:p>
          <a:p>
            <a:pPr algn="just"/>
            <a:r>
              <a:rPr lang="it-IT" sz="1200" dirty="0" smtClean="0">
                <a:solidFill>
                  <a:srgbClr val="002060"/>
                </a:solidFill>
              </a:rPr>
              <a:t>(2)      Questa politica di trasparenza consente una migliore partecipazione dei cittadini al processo decisionale e garantisce una maggiore legittimità, efficienza e responsabilità dell’amministrazione nei confronti dei cittadini in un sistema democratico. La politica di trasparenza contribuisce a rafforzare i principi di democrazia e di rispetto dei diritti fondamentali sanciti dall’articolo 6 del Trattato UE e dalla Carta dei diritti fondamentali dell’Unione europea.</a:t>
            </a:r>
          </a:p>
          <a:p>
            <a:pPr algn="just"/>
            <a:r>
              <a:rPr lang="it-IT" sz="1200" dirty="0" smtClean="0">
                <a:solidFill>
                  <a:srgbClr val="002060"/>
                </a:solidFill>
              </a:rPr>
              <a:t>(…)</a:t>
            </a:r>
          </a:p>
          <a:p>
            <a:pPr algn="just"/>
            <a:r>
              <a:rPr lang="it-IT" sz="1200" dirty="0" smtClean="0">
                <a:solidFill>
                  <a:srgbClr val="002060"/>
                </a:solidFill>
              </a:rPr>
              <a:t>(4)      Il presente regolamento mira a dare la massima attuazione al diritto di accesso del pubblico ai documenti e a definirne i principi generali e le limitazioni a norma dell’articolo 255, paragrafo 2, del trattato CE.</a:t>
            </a:r>
          </a:p>
          <a:p>
            <a:pPr algn="just"/>
            <a:r>
              <a:rPr lang="it-IT" sz="1200" dirty="0" smtClean="0">
                <a:solidFill>
                  <a:srgbClr val="002060"/>
                </a:solidFill>
              </a:rPr>
              <a:t>(…)</a:t>
            </a:r>
          </a:p>
          <a:p>
            <a:pPr algn="just"/>
            <a:r>
              <a:rPr lang="it-IT" sz="1200" dirty="0" smtClean="0">
                <a:solidFill>
                  <a:srgbClr val="002060"/>
                </a:solidFill>
              </a:rPr>
              <a:t>(6)      Si dovrebbe garantire un accesso più ampio ai documenti nei casi in cui le istituzioni agiscono in veste di legislatore, anche in base a competenze delegate, preservando nel contempo l’efficacia del loro processo di formazione delle decisioni. Nella più ampia misura possibile tali documenti dovrebbero essere resi direttamente accessibili.</a:t>
            </a:r>
          </a:p>
          <a:p>
            <a:pPr algn="just"/>
            <a:r>
              <a:rPr lang="it-IT" sz="1200" dirty="0" smtClean="0">
                <a:solidFill>
                  <a:srgbClr val="002060"/>
                </a:solidFill>
              </a:rPr>
              <a:t>(…)</a:t>
            </a:r>
          </a:p>
          <a:p>
            <a:pPr algn="just"/>
            <a:r>
              <a:rPr lang="it-IT" sz="1200" dirty="0" smtClean="0">
                <a:solidFill>
                  <a:srgbClr val="002060"/>
                </a:solidFill>
              </a:rPr>
              <a:t>(11)      In linea di principio, tutti i documenti delle istituzioni dovrebbero essere accessibili al pubblico. Tuttavia, taluni interessi pubblici e privati dovrebbero essere tutelati mediante eccezioni. Si dovrebbe consentire alle istituzioni di proteggere le loro consultazioni e discussioni interne quando sia necessario per tutelare la propria capacità di espletare le loro funzioni. Nel valutare le eccezioni, le istituzioni dovrebbero tener conto dei principi esistenti nella legislazione comunitaria in materia di protezione dei dati personali, in tutti i settori di </a:t>
            </a:r>
          </a:p>
          <a:p>
            <a:pPr algn="just"/>
            <a:endParaRPr lang="it-IT" sz="1200" dirty="0" smtClean="0">
              <a:solidFill>
                <a:srgbClr val="00206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42852" y="214282"/>
            <a:ext cx="6500858" cy="9417963"/>
          </a:xfrm>
          <a:prstGeom prst="rect">
            <a:avLst/>
          </a:prstGeom>
          <a:noFill/>
        </p:spPr>
        <p:txBody>
          <a:bodyPr wrap="square" rtlCol="0">
            <a:spAutoFit/>
          </a:bodyPr>
          <a:lstStyle/>
          <a:p>
            <a:r>
              <a:rPr lang="it-IT" sz="1200" dirty="0" smtClean="0">
                <a:solidFill>
                  <a:srgbClr val="002060"/>
                </a:solidFill>
              </a:rPr>
              <a:t>attività dell’Unione».</a:t>
            </a:r>
          </a:p>
          <a:p>
            <a:pPr algn="just"/>
            <a:r>
              <a:rPr lang="it-IT" sz="1200" dirty="0" smtClean="0">
                <a:solidFill>
                  <a:srgbClr val="002060"/>
                </a:solidFill>
              </a:rPr>
              <a:t>4        L’articolo 1 di tale regolamento, intitolato «Obiettivo», dispone quanto segue:</a:t>
            </a:r>
          </a:p>
          <a:p>
            <a:pPr algn="just"/>
            <a:r>
              <a:rPr lang="it-IT" sz="1200" dirty="0" smtClean="0">
                <a:solidFill>
                  <a:srgbClr val="002060"/>
                </a:solidFill>
              </a:rPr>
              <a:t>«L’obiettivo del presente regolamento è di:</a:t>
            </a:r>
          </a:p>
          <a:p>
            <a:pPr algn="just"/>
            <a:r>
              <a:rPr lang="it-IT" sz="1200" dirty="0" smtClean="0">
                <a:solidFill>
                  <a:srgbClr val="002060"/>
                </a:solidFill>
              </a:rPr>
              <a:t>a)      definire i principi, le condizioni e le limitazioni, per motivi di interesse pubblico o privato, che disciplinano il diritto di accesso ai documenti del Parlamento europeo, del Consiglio e della Commissione (in prosieguo le “istituzioni”) sancito dall’articolo 255 del trattato CE in modo tale da garantire l’accesso più ampio possibile;</a:t>
            </a:r>
          </a:p>
          <a:p>
            <a:pPr algn="just"/>
            <a:r>
              <a:rPr lang="it-IT" sz="1200" dirty="0" smtClean="0">
                <a:solidFill>
                  <a:srgbClr val="002060"/>
                </a:solidFill>
              </a:rPr>
              <a:t>b)      definire regole che garantiscano l’esercizio più agevole possibile di tale diritto; e</a:t>
            </a:r>
          </a:p>
          <a:p>
            <a:pPr algn="just"/>
            <a:r>
              <a:rPr lang="it-IT" sz="1200" dirty="0" smtClean="0">
                <a:solidFill>
                  <a:srgbClr val="002060"/>
                </a:solidFill>
              </a:rPr>
              <a:t>c)      promuovere le buone prassi amministrative sull’accesso ai documenti».</a:t>
            </a:r>
          </a:p>
          <a:p>
            <a:pPr algn="just"/>
            <a:r>
              <a:rPr lang="it-IT" sz="1200" dirty="0" smtClean="0">
                <a:solidFill>
                  <a:srgbClr val="002060"/>
                </a:solidFill>
              </a:rPr>
              <a:t>5        L’articolo 2 del suddetto regolamento, intitolato «Destinatari e campo di applicazione», al paragrafo 3 prevede quanto segue:</a:t>
            </a:r>
          </a:p>
          <a:p>
            <a:pPr algn="just"/>
            <a:r>
              <a:rPr lang="it-IT" sz="1200" dirty="0" smtClean="0">
                <a:solidFill>
                  <a:srgbClr val="002060"/>
                </a:solidFill>
              </a:rPr>
              <a:t>«Il presente regolamento riguarda tutti i documenti detenuti da un’istituzione, vale a dire i documenti formati o ricevuti dalla medesima e che si trovino in suo possesso concernenti tutti i settori d’attività dell’Unione europea».</a:t>
            </a:r>
          </a:p>
          <a:p>
            <a:pPr algn="just"/>
            <a:r>
              <a:rPr lang="it-IT" sz="1200" dirty="0" smtClean="0">
                <a:solidFill>
                  <a:srgbClr val="002060"/>
                </a:solidFill>
              </a:rPr>
              <a:t>6        L’articolo 4 del medesimo regolamento, intitolato «Eccezioni», dispone quanto segue:</a:t>
            </a:r>
          </a:p>
          <a:p>
            <a:pPr algn="just"/>
            <a:r>
              <a:rPr lang="it-IT" sz="1200" dirty="0" smtClean="0">
                <a:solidFill>
                  <a:srgbClr val="002060"/>
                </a:solidFill>
              </a:rPr>
              <a:t>«(…)</a:t>
            </a:r>
          </a:p>
          <a:p>
            <a:pPr algn="just"/>
            <a:r>
              <a:rPr lang="it-IT" sz="1200" dirty="0" smtClean="0">
                <a:solidFill>
                  <a:srgbClr val="002060"/>
                </a:solidFill>
              </a:rPr>
              <a:t>2.      Le istituzioni rifiutano l’accesso a un documento la cui divulgazione arrechi pregiudizio alla tutela di quanto segue:</a:t>
            </a:r>
          </a:p>
          <a:p>
            <a:pPr algn="just"/>
            <a:r>
              <a:rPr lang="it-IT" sz="1200" dirty="0" smtClean="0">
                <a:solidFill>
                  <a:srgbClr val="002060"/>
                </a:solidFill>
              </a:rPr>
              <a:t>–        gli interessi commerciali di una persona fisica o giuridica, ivi compresa la proprietà intellettuale,</a:t>
            </a:r>
          </a:p>
          <a:p>
            <a:pPr algn="just"/>
            <a:r>
              <a:rPr lang="it-IT" sz="1200" dirty="0" smtClean="0">
                <a:solidFill>
                  <a:srgbClr val="002060"/>
                </a:solidFill>
              </a:rPr>
              <a:t>–        (…)</a:t>
            </a:r>
          </a:p>
          <a:p>
            <a:pPr algn="just"/>
            <a:r>
              <a:rPr lang="it-IT" sz="1200" dirty="0" smtClean="0">
                <a:solidFill>
                  <a:srgbClr val="002060"/>
                </a:solidFill>
              </a:rPr>
              <a:t>–        gli obiettivi delle attività ispettive, di indagine e di revisione contabile,</a:t>
            </a:r>
          </a:p>
          <a:p>
            <a:pPr algn="just"/>
            <a:r>
              <a:rPr lang="it-IT" sz="1200" dirty="0" smtClean="0">
                <a:solidFill>
                  <a:srgbClr val="002060"/>
                </a:solidFill>
              </a:rPr>
              <a:t>a meno che vi sia un interesse pubblico prevalente alla divulgazione.</a:t>
            </a:r>
          </a:p>
          <a:p>
            <a:pPr algn="just"/>
            <a:r>
              <a:rPr lang="it-IT" sz="1200" dirty="0" smtClean="0">
                <a:solidFill>
                  <a:srgbClr val="002060"/>
                </a:solidFill>
              </a:rPr>
              <a:t>3.      L’accesso a un documento elaborato per uso interno da un’istituzione o da essa ricevuto, relativo ad una questione su cui la stessa non abbia ancora adottato una decisione, viene rifiutato nel caso in cui la divulgazione del documento pregiudicherebbe gravemente il processo decisionale dell’istituzione, a meno che vi sia un interesse pubblico prevalente alla divulgazione.</a:t>
            </a:r>
          </a:p>
          <a:p>
            <a:pPr algn="just"/>
            <a:r>
              <a:rPr lang="it-IT" sz="1200" dirty="0" smtClean="0">
                <a:solidFill>
                  <a:srgbClr val="002060"/>
                </a:solidFill>
              </a:rPr>
              <a:t>(…)</a:t>
            </a:r>
          </a:p>
          <a:p>
            <a:pPr algn="just"/>
            <a:r>
              <a:rPr lang="it-IT" sz="1200" dirty="0" smtClean="0">
                <a:solidFill>
                  <a:srgbClr val="002060"/>
                </a:solidFill>
              </a:rPr>
              <a:t>5.      Uno Stato membro può chiedere all’istituzione di non comunicare a terzi un documento che provenga da tale Stato senza il suo previo accordo.</a:t>
            </a:r>
          </a:p>
          <a:p>
            <a:pPr algn="just"/>
            <a:r>
              <a:rPr lang="it-IT" sz="1200" dirty="0" smtClean="0">
                <a:solidFill>
                  <a:srgbClr val="002060"/>
                </a:solidFill>
              </a:rPr>
              <a:t>(…)».</a:t>
            </a:r>
          </a:p>
          <a:p>
            <a:pPr algn="just"/>
            <a:r>
              <a:rPr lang="it-IT" sz="1200" dirty="0" smtClean="0">
                <a:solidFill>
                  <a:srgbClr val="002060"/>
                </a:solidFill>
              </a:rPr>
              <a:t>7        L’articolo 4, paragrafo 2, della direttiva 2003/4/CE del Parlamento europeo e del Consiglio, del 28 gennaio 2003, sull’accesso del pubblico all’informazione ambientale e che abroga la direttiva 90/313/CEE del Consiglio (GU 2003, L 41, pag. 26), stabilisce quanto segue:</a:t>
            </a:r>
          </a:p>
          <a:p>
            <a:pPr algn="just"/>
            <a:r>
              <a:rPr lang="it-IT" sz="1200" dirty="0" smtClean="0">
                <a:solidFill>
                  <a:srgbClr val="002060"/>
                </a:solidFill>
              </a:rPr>
              <a:t>«Gli Stati membri possono disporre che la richiesta di informazione ambientale sia respinta qualora la divulgazione di tale informazione rechi pregiudizio:</a:t>
            </a:r>
          </a:p>
          <a:p>
            <a:pPr algn="just"/>
            <a:r>
              <a:rPr lang="it-IT" sz="1200" dirty="0" smtClean="0">
                <a:solidFill>
                  <a:srgbClr val="002060"/>
                </a:solidFill>
              </a:rPr>
              <a:t>a)      alla riservatezza delle deliberazioni interne delle autorità pubbliche qualora essa sia prevista dal diritto;</a:t>
            </a:r>
          </a:p>
          <a:p>
            <a:pPr algn="just"/>
            <a:r>
              <a:rPr lang="it-IT" sz="1200" dirty="0" smtClean="0">
                <a:solidFill>
                  <a:srgbClr val="002060"/>
                </a:solidFill>
              </a:rPr>
              <a:t>(…)».</a:t>
            </a:r>
          </a:p>
          <a:p>
            <a:pPr algn="just"/>
            <a:r>
              <a:rPr lang="it-IT" sz="1200" dirty="0" smtClean="0">
                <a:solidFill>
                  <a:srgbClr val="002060"/>
                </a:solidFill>
              </a:rPr>
              <a:t>8        Il considerando 2 del regolamento (CE) n. 1367/2006 del Parlamento europeo e del Consiglio, del 6 settembre 2006, sull’applicazione alle istituzioni e agli organi comunitari delle disposizioni della Convenzione di </a:t>
            </a:r>
            <a:r>
              <a:rPr lang="it-IT" sz="1200" dirty="0" err="1" smtClean="0">
                <a:solidFill>
                  <a:srgbClr val="002060"/>
                </a:solidFill>
              </a:rPr>
              <a:t>Aarhus</a:t>
            </a:r>
            <a:r>
              <a:rPr lang="it-IT" sz="1200" dirty="0" smtClean="0">
                <a:solidFill>
                  <a:srgbClr val="002060"/>
                </a:solidFill>
              </a:rPr>
              <a:t> sull’accesso alle informazioni, la partecipazione del pubblico ai processi decisionali e l’accesso alla giustizia in materia ambientale (GU 2006, </a:t>
            </a:r>
          </a:p>
          <a:p>
            <a:pPr algn="just"/>
            <a:endParaRPr lang="it-IT" sz="1200" dirty="0" smtClean="0">
              <a:solidFill>
                <a:srgbClr val="002060"/>
              </a:solidFill>
            </a:endParaRPr>
          </a:p>
          <a:p>
            <a:pPr algn="just"/>
            <a:endParaRPr lang="it-IT" sz="1200" dirty="0" smtClean="0">
              <a:solidFill>
                <a:srgbClr val="002060"/>
              </a:solidFill>
            </a:endParaRPr>
          </a:p>
          <a:p>
            <a:pPr algn="just"/>
            <a:endParaRPr lang="it-IT" sz="1200" dirty="0" smtClean="0">
              <a:solidFill>
                <a:srgbClr val="002060"/>
              </a:solidFill>
            </a:endParaRPr>
          </a:p>
          <a:p>
            <a:pPr algn="just"/>
            <a:endParaRPr lang="it-IT"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42852" y="214282"/>
            <a:ext cx="6715148" cy="8679299"/>
          </a:xfrm>
          <a:prstGeom prst="rect">
            <a:avLst/>
          </a:prstGeom>
          <a:noFill/>
        </p:spPr>
        <p:txBody>
          <a:bodyPr wrap="square" rtlCol="0">
            <a:spAutoFit/>
          </a:bodyPr>
          <a:lstStyle/>
          <a:p>
            <a:r>
              <a:rPr lang="it-IT" sz="1200" dirty="0" smtClean="0">
                <a:solidFill>
                  <a:srgbClr val="002060"/>
                </a:solidFill>
              </a:rPr>
              <a:t>L 264, pag. 13), è redatto come segue:</a:t>
            </a:r>
          </a:p>
          <a:p>
            <a:pPr algn="just"/>
            <a:r>
              <a:rPr lang="it-IT" sz="1200" dirty="0" smtClean="0">
                <a:solidFill>
                  <a:srgbClr val="002060"/>
                </a:solidFill>
              </a:rPr>
              <a:t>«Il sesto programma comunitario di azione in materia di ambiente (…) sottolinea l’importanza di fornire adeguate informazioni sull’ambiente e di offrire al pubblico effettive possibilità di partecipare al processo decisionale in materia ambientale, in modo da accrescere la responsabilità e la trasparenza del processo decisionale e contribuire a rafforzare la consapevolezza e il sostegno del pubblico nei confronti delle decisioni adottate. Al pari dei programmi precedenti (…), il sesto programma promuove un’attuazione e un’applicazione più efficaci della normativa comunitaria nel campo della tutela dell’ambiente, in particolare attraverso il controllo del rispetto delle norme comunitarie e l’adozione di misure per contrastare le violazioni della normativa ambientale comunitaria».</a:t>
            </a:r>
          </a:p>
          <a:p>
            <a:pPr algn="just"/>
            <a:r>
              <a:rPr lang="it-IT" sz="1200" dirty="0" smtClean="0">
                <a:solidFill>
                  <a:srgbClr val="002060"/>
                </a:solidFill>
              </a:rPr>
              <a:t>9        L’articolo 1 di tale regolamento così dispone:</a:t>
            </a:r>
          </a:p>
          <a:p>
            <a:pPr algn="just"/>
            <a:r>
              <a:rPr lang="it-IT" sz="1200" dirty="0" smtClean="0">
                <a:solidFill>
                  <a:srgbClr val="002060"/>
                </a:solidFill>
              </a:rPr>
              <a:t>«1.      L’obiettivo del presente regolamento è quello di contribuire all’adempimento degli obblighi derivanti dalla [Convenzione di </a:t>
            </a:r>
            <a:r>
              <a:rPr lang="it-IT" sz="1200" dirty="0" err="1" smtClean="0">
                <a:solidFill>
                  <a:srgbClr val="002060"/>
                </a:solidFill>
              </a:rPr>
              <a:t>Aarhus</a:t>
            </a:r>
            <a:r>
              <a:rPr lang="it-IT" sz="1200" dirty="0" smtClean="0">
                <a:solidFill>
                  <a:srgbClr val="002060"/>
                </a:solidFill>
              </a:rPr>
              <a:t>], stabilendo le regole per applicare le disposizioni della convenzione alle istituzioni e agli organi comunitari, e a tal fine:</a:t>
            </a:r>
          </a:p>
          <a:p>
            <a:pPr algn="just"/>
            <a:r>
              <a:rPr lang="it-IT" sz="1200" dirty="0" smtClean="0">
                <a:solidFill>
                  <a:srgbClr val="002060"/>
                </a:solidFill>
              </a:rPr>
              <a:t>a)      garantisce al pubblico il diritto di accesso alle informazioni ambientali ricevute o elaborate dalle istituzioni o dagli organi comunitari e da essi detenute, e definisce le condizioni generali e le modalità pratiche per l’esercizio di tale diritto;</a:t>
            </a:r>
          </a:p>
          <a:p>
            <a:pPr algn="just"/>
            <a:r>
              <a:rPr lang="it-IT" sz="1200" dirty="0" smtClean="0">
                <a:solidFill>
                  <a:srgbClr val="002060"/>
                </a:solidFill>
              </a:rPr>
              <a:t>b)      assicura la progressiva disponibilità e diffusione al pubblico delle informazioni ambientali per garantirne la più ampia possibile disponibilità e diffusione sistematica al pubblico, promuovendo in particolare, a tal fine, l’uso di tecnologie di telecomunicazione informatica e/o elettronica, se disponibili;</a:t>
            </a:r>
          </a:p>
          <a:p>
            <a:pPr algn="just"/>
            <a:r>
              <a:rPr lang="it-IT" sz="1200" dirty="0" smtClean="0">
                <a:solidFill>
                  <a:srgbClr val="002060"/>
                </a:solidFill>
              </a:rPr>
              <a:t>c)      prevede la partecipazione del pubblico riguardo all’elaborazione di piani e programmi in materia ambientale;</a:t>
            </a:r>
          </a:p>
          <a:p>
            <a:pPr algn="just"/>
            <a:r>
              <a:rPr lang="it-IT" sz="1200" dirty="0" smtClean="0">
                <a:solidFill>
                  <a:srgbClr val="002060"/>
                </a:solidFill>
              </a:rPr>
              <a:t>d)      prevede l’accesso alla giustizia in materia ambientale a livello comunitario alle condizioni stabilite dal presente regolamento.</a:t>
            </a:r>
          </a:p>
          <a:p>
            <a:pPr algn="just"/>
            <a:r>
              <a:rPr lang="it-IT" sz="1200" dirty="0" smtClean="0">
                <a:solidFill>
                  <a:srgbClr val="002060"/>
                </a:solidFill>
              </a:rPr>
              <a:t>2.      Nell’applicare le disposizioni del presente regolamento, le istituzioni e gli organi comunitari si adoperano per fornire assistenza e orientamento al pubblico con riguardo all’accesso alle informazioni, alla partecipazione ai processi decisionali e all’accesso alla giustizia in materia ambientale».</a:t>
            </a:r>
          </a:p>
          <a:p>
            <a:pPr algn="just"/>
            <a:r>
              <a:rPr lang="it-IT" sz="1200" dirty="0" smtClean="0">
                <a:solidFill>
                  <a:srgbClr val="002060"/>
                </a:solidFill>
              </a:rPr>
              <a:t>10      L’articolo 2, paragrafo 1, del suddetto regolamento così recita:</a:t>
            </a:r>
          </a:p>
          <a:p>
            <a:pPr algn="just"/>
            <a:r>
              <a:rPr lang="it-IT" sz="1200" dirty="0" smtClean="0">
                <a:solidFill>
                  <a:srgbClr val="002060"/>
                </a:solidFill>
              </a:rPr>
              <a:t>«Ai fini del presente regolamento, si intende per:</a:t>
            </a:r>
          </a:p>
          <a:p>
            <a:pPr algn="just"/>
            <a:r>
              <a:rPr lang="it-IT" sz="1200" dirty="0" smtClean="0">
                <a:solidFill>
                  <a:srgbClr val="002060"/>
                </a:solidFill>
              </a:rPr>
              <a:t>(…)</a:t>
            </a:r>
          </a:p>
          <a:p>
            <a:pPr algn="just"/>
            <a:r>
              <a:rPr lang="it-IT" sz="1200" dirty="0" smtClean="0">
                <a:solidFill>
                  <a:srgbClr val="002060"/>
                </a:solidFill>
              </a:rPr>
              <a:t>d)      “informazioni ambientali”: qualsiasi informazione disponibile in forma scritta, visiva, sonora, elettronica o in qualunque altra forma materiale riguardante:</a:t>
            </a:r>
          </a:p>
          <a:p>
            <a:pPr algn="just"/>
            <a:r>
              <a:rPr lang="it-IT" sz="1200" dirty="0" smtClean="0">
                <a:solidFill>
                  <a:srgbClr val="002060"/>
                </a:solidFill>
              </a:rPr>
              <a:t>(…)</a:t>
            </a:r>
          </a:p>
          <a:p>
            <a:pPr algn="just"/>
            <a:r>
              <a:rPr lang="it-IT" sz="1200" dirty="0" err="1" smtClean="0">
                <a:solidFill>
                  <a:srgbClr val="002060"/>
                </a:solidFill>
              </a:rPr>
              <a:t>iii</a:t>
            </a:r>
            <a:r>
              <a:rPr lang="it-IT" sz="1200" dirty="0" smtClean="0">
                <a:solidFill>
                  <a:srgbClr val="002060"/>
                </a:solidFill>
              </a:rPr>
              <a:t>)      le misure (compresi i provvedimenti amministrativi) quali le politiche, le disposizioni legislative, i piani, i programmi, gli accordi ambientali e le attività che incidono o possono incidere sugli elementi e sui fattori di cui ai punti i) e </a:t>
            </a:r>
            <a:r>
              <a:rPr lang="it-IT" sz="1200" dirty="0" err="1" smtClean="0">
                <a:solidFill>
                  <a:srgbClr val="002060"/>
                </a:solidFill>
              </a:rPr>
              <a:t>ii</a:t>
            </a:r>
            <a:r>
              <a:rPr lang="it-IT" sz="1200" dirty="0" smtClean="0">
                <a:solidFill>
                  <a:srgbClr val="002060"/>
                </a:solidFill>
              </a:rPr>
              <a:t>), nonché le misure o le attività intese a proteggere i suddetti elementi;</a:t>
            </a:r>
          </a:p>
          <a:p>
            <a:pPr algn="just"/>
            <a:r>
              <a:rPr lang="it-IT" sz="1200" dirty="0" smtClean="0">
                <a:solidFill>
                  <a:srgbClr val="002060"/>
                </a:solidFill>
              </a:rPr>
              <a:t>(…)».</a:t>
            </a:r>
          </a:p>
          <a:p>
            <a:pPr algn="just"/>
            <a:r>
              <a:rPr lang="it-IT" sz="1200" dirty="0" smtClean="0">
                <a:solidFill>
                  <a:srgbClr val="002060"/>
                </a:solidFill>
              </a:rPr>
              <a:t>11      Ai termini dell’articolo 3, primo comma, del regolamento medesimo:</a:t>
            </a:r>
          </a:p>
          <a:p>
            <a:pPr algn="just"/>
            <a:r>
              <a:rPr lang="it-IT" sz="1200" dirty="0" smtClean="0">
                <a:solidFill>
                  <a:srgbClr val="002060"/>
                </a:solidFill>
              </a:rPr>
              <a:t>«Il regolamento (CE) n. 1049/2001 si applica a tutte le richieste di accesso alle informazioni ambientali detenute dalle istituzioni e dagli organi comunitari senza discriminazioni basate sulla cittadinanza, la nazionalità o la residenza del richiedente e, qualora si tratti di persone giuridiche, sull’ubicazione della sede legale o del centro effettivo delle loro attività».</a:t>
            </a:r>
          </a:p>
          <a:p>
            <a:pPr algn="just"/>
            <a:endParaRPr lang="it-IT"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42852" y="309818"/>
            <a:ext cx="6715148" cy="8217634"/>
          </a:xfrm>
          <a:prstGeom prst="rect">
            <a:avLst/>
          </a:prstGeom>
          <a:noFill/>
        </p:spPr>
        <p:txBody>
          <a:bodyPr wrap="square" rtlCol="0">
            <a:spAutoFit/>
          </a:bodyPr>
          <a:lstStyle/>
          <a:p>
            <a:pPr algn="just"/>
            <a:r>
              <a:rPr lang="it-IT" sz="1200" dirty="0" smtClean="0">
                <a:solidFill>
                  <a:srgbClr val="002060"/>
                </a:solidFill>
              </a:rPr>
              <a:t>12      L’articolo 6 del regolamento n. 1367/2006, intitolato «Applicazione delle eccezioni relative alla richiesta di accesso alle informazioni ambientali», al paragrafo 1 prevede quanto segue:</a:t>
            </a:r>
          </a:p>
          <a:p>
            <a:pPr algn="just"/>
            <a:r>
              <a:rPr lang="it-IT" sz="1200" dirty="0" smtClean="0">
                <a:solidFill>
                  <a:srgbClr val="002060"/>
                </a:solidFill>
              </a:rPr>
              <a:t>«Per quanto concerne l’articolo 4, paragrafo 2, primo e terzo trattino, del regolamento (CE) n. 1049/2001, eccezion fatta per le indagini, in particolare quelle relative ad una possibile violazione della normativa comunitaria, si ritiene che vi sia un interesse pubblico prevalente alla divulgazione qualora le informazioni richieste riguardino emissioni nell’ambiente. Circa le altre eccezioni di cui all’articolo 4 del regolamento (CE) n. 1049/2001, i motivi del rifiuto di accesso vanno interpretati in modo restrittivo, tenendo conto dell’interesse pubblico tutelato dalla divulgazione e del fatto che le informazioni richieste riguardino emissioni nell’ambiente».</a:t>
            </a:r>
          </a:p>
          <a:p>
            <a:pPr algn="just"/>
            <a:r>
              <a:rPr lang="it-IT" sz="1200" dirty="0" smtClean="0">
                <a:solidFill>
                  <a:srgbClr val="002060"/>
                </a:solidFill>
              </a:rPr>
              <a:t>13      Ai sensi dell’articolo 15, paragrafo 1, della decisione 2011/278:</a:t>
            </a:r>
          </a:p>
          <a:p>
            <a:pPr algn="just"/>
            <a:r>
              <a:rPr lang="it-IT" sz="1200" dirty="0" smtClean="0">
                <a:solidFill>
                  <a:srgbClr val="002060"/>
                </a:solidFill>
              </a:rPr>
              <a:t>«Conformemente all’articolo 11, paragrafo 1, della direttiva 2003/87/CE[,] entro il 30 settembre 2011 gli Stati membri, trasmettono alla Commissione, utilizzando un modulo elettronico da essa fornito, un elenco degli impianti che ricadono nell’ambito della suddetta direttiva situati nel loro territorio, compresi gli impianti individuati a norma dell’articolo 5».</a:t>
            </a:r>
          </a:p>
          <a:p>
            <a:pPr algn="just"/>
            <a:r>
              <a:rPr lang="it-IT" sz="1200" b="1" dirty="0" smtClean="0">
                <a:solidFill>
                  <a:srgbClr val="002060"/>
                </a:solidFill>
              </a:rPr>
              <a:t> Fatti</a:t>
            </a:r>
          </a:p>
          <a:p>
            <a:pPr algn="just"/>
            <a:r>
              <a:rPr lang="it-IT" sz="1200" dirty="0" smtClean="0">
                <a:solidFill>
                  <a:srgbClr val="002060"/>
                </a:solidFill>
              </a:rPr>
              <a:t>14      La </a:t>
            </a:r>
            <a:r>
              <a:rPr lang="it-IT" sz="1200" dirty="0" err="1" smtClean="0">
                <a:solidFill>
                  <a:srgbClr val="002060"/>
                </a:solidFill>
              </a:rPr>
              <a:t>Saint-Gobain</a:t>
            </a:r>
            <a:r>
              <a:rPr lang="it-IT" sz="1200" dirty="0" smtClean="0">
                <a:solidFill>
                  <a:srgbClr val="002060"/>
                </a:solidFill>
              </a:rPr>
              <a:t>, società operante nel mercato del vetro a livello mondiale, gestisce impianti che rientrano nell’ambito di applicazione della direttiva 2003/87/CE del Parlamento europeo e del Consiglio, del 13 ottobre 2003, che istituisce un sistema per lo scambio di quote di emissioni dei gas a effetto serra nella Comunità e che modifica la direttiva 96/61/CE del Consiglio (GU 2003, L 275, pag. 32).</a:t>
            </a:r>
          </a:p>
          <a:p>
            <a:pPr algn="just"/>
            <a:r>
              <a:rPr lang="it-IT" sz="1200" dirty="0" smtClean="0">
                <a:solidFill>
                  <a:srgbClr val="002060"/>
                </a:solidFill>
              </a:rPr>
              <a:t>15      Basandosi sulla decisione 2011/278, la </a:t>
            </a:r>
            <a:r>
              <a:rPr lang="it-IT" sz="1200" dirty="0" err="1" smtClean="0">
                <a:solidFill>
                  <a:srgbClr val="002060"/>
                </a:solidFill>
              </a:rPr>
              <a:t>Saint-Gobain</a:t>
            </a:r>
            <a:r>
              <a:rPr lang="it-IT" sz="1200" dirty="0" smtClean="0">
                <a:solidFill>
                  <a:srgbClr val="002060"/>
                </a:solidFill>
              </a:rPr>
              <a:t> ha chiesto alle autorità tedesche competenti la concessione gratuita di quote di emissioni per il terzo periodo previsto nell’ambito del sistema di scambio di quote di emissioni stabilito da tale direttiva, vale a dire per il periodo compreso tra il 2013 e il 2020.</a:t>
            </a:r>
          </a:p>
          <a:p>
            <a:pPr algn="just"/>
            <a:r>
              <a:rPr lang="it-IT" sz="1200" dirty="0" smtClean="0">
                <a:solidFill>
                  <a:srgbClr val="002060"/>
                </a:solidFill>
              </a:rPr>
              <a:t>16      Tale decisione prevede sostanzialmente che gli Stati membri calcolino il numero provvisorio di quote di emissioni assegnate gratuitamente a ciascuno degli impianti esistenti sulla base dei valori di riferimento determinati dalla Commissione europea. L’articolo 15, paragrafo 1, di detta decisione dispone, in particolare, che i risultati di tali calcoli sono inseriti nell’elenco degli impianti che ricadono nell’ambito della direttiva 2003/87 situati nel territorio di ciascuno Stato membro e che ogni Stato trasmette tale elenco alla Commissione a fini di verifica.</a:t>
            </a:r>
          </a:p>
          <a:p>
            <a:pPr algn="just"/>
            <a:r>
              <a:rPr lang="it-IT" sz="1200" dirty="0" smtClean="0">
                <a:solidFill>
                  <a:srgbClr val="002060"/>
                </a:solidFill>
              </a:rPr>
              <a:t>17      Con lettera del 3 luglio 2012, la </a:t>
            </a:r>
            <a:r>
              <a:rPr lang="it-IT" sz="1200" dirty="0" err="1" smtClean="0">
                <a:solidFill>
                  <a:srgbClr val="002060"/>
                </a:solidFill>
              </a:rPr>
              <a:t>Saint-Gobain</a:t>
            </a:r>
            <a:r>
              <a:rPr lang="it-IT" sz="1200" dirty="0" smtClean="0">
                <a:solidFill>
                  <a:srgbClr val="002060"/>
                </a:solidFill>
              </a:rPr>
              <a:t> ha chiesto alla Commissione, sulla base dei regolamenti nn. 1049/2001 e 1367/2006, di aver accesso alla tabella Excel trasmessa dalla Repubblica federale di Germania alla Commissione nell’ambito della procedura prevista in detto articolo 15, paragrafo 1. Tale tabella contiene informazioni relative a taluni impianti della </a:t>
            </a:r>
            <a:r>
              <a:rPr lang="it-IT" sz="1200" dirty="0" err="1" smtClean="0">
                <a:solidFill>
                  <a:srgbClr val="002060"/>
                </a:solidFill>
              </a:rPr>
              <a:t>Saint-Gobain</a:t>
            </a:r>
            <a:r>
              <a:rPr lang="it-IT" sz="1200" dirty="0" smtClean="0">
                <a:solidFill>
                  <a:srgbClr val="002060"/>
                </a:solidFill>
              </a:rPr>
              <a:t> situati sul territorio tedesco. In particolare, la </a:t>
            </a:r>
            <a:r>
              <a:rPr lang="it-IT" sz="1200" dirty="0" err="1" smtClean="0">
                <a:solidFill>
                  <a:srgbClr val="002060"/>
                </a:solidFill>
              </a:rPr>
              <a:t>Saint-Gobain</a:t>
            </a:r>
            <a:r>
              <a:rPr lang="it-IT" sz="1200" dirty="0" smtClean="0">
                <a:solidFill>
                  <a:srgbClr val="002060"/>
                </a:solidFill>
              </a:rPr>
              <a:t> ha chiesto l’accesso ai dati relativi alle «capacità installate iniziali» trasmessi per ciascun sottoimpianto e al numero provvisorio annuo di quote di emissioni assegnate a titolo gratuito ad ognuno dei suoi sottoimpianti per il periodo compreso tra il 2013 e il 2020.</a:t>
            </a:r>
          </a:p>
          <a:p>
            <a:pPr algn="just"/>
            <a:r>
              <a:rPr lang="it-IT" sz="1200" dirty="0" smtClean="0">
                <a:solidFill>
                  <a:srgbClr val="002060"/>
                </a:solidFill>
              </a:rPr>
              <a:t>18      Con lettera del 23 luglio 2012, la Direzione generale per l’Azione per il clima della Commissione ha respinto la domanda della </a:t>
            </a:r>
            <a:r>
              <a:rPr lang="it-IT" sz="1200" dirty="0" err="1" smtClean="0">
                <a:solidFill>
                  <a:srgbClr val="002060"/>
                </a:solidFill>
              </a:rPr>
              <a:t>Saint-Gobain</a:t>
            </a:r>
            <a:r>
              <a:rPr lang="it-IT" sz="1200" dirty="0" smtClean="0">
                <a:solidFill>
                  <a:srgbClr val="002060"/>
                </a:solidFill>
              </a:rPr>
              <a:t>, basandosi sull’articolo 4, paragrafo 3, primo comma, del regolamento n. 1049/2001.</a:t>
            </a:r>
          </a:p>
          <a:p>
            <a:pPr algn="just"/>
            <a:r>
              <a:rPr lang="it-IT" sz="1200" dirty="0" smtClean="0">
                <a:solidFill>
                  <a:srgbClr val="002060"/>
                </a:solidFill>
              </a:rPr>
              <a:t>19      Successivamente, le autorità tedesche hanno reso pubblico l’elenco degli impianti interessati e le quote di emissioni annue provvisoriamente assegnate per ogni singolo impianto.</a:t>
            </a:r>
          </a:p>
          <a:p>
            <a:pPr algn="just"/>
            <a:endParaRPr lang="it-IT" sz="1200" dirty="0">
              <a:solidFill>
                <a:srgbClr val="00206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14290" y="214282"/>
            <a:ext cx="6429420" cy="8771632"/>
          </a:xfrm>
          <a:prstGeom prst="rect">
            <a:avLst/>
          </a:prstGeom>
          <a:noFill/>
        </p:spPr>
        <p:txBody>
          <a:bodyPr wrap="square" rtlCol="0">
            <a:spAutoFit/>
          </a:bodyPr>
          <a:lstStyle/>
          <a:p>
            <a:pPr algn="just"/>
            <a:r>
              <a:rPr lang="it-IT" sz="1200" dirty="0" smtClean="0">
                <a:solidFill>
                  <a:srgbClr val="002060"/>
                </a:solidFill>
              </a:rPr>
              <a:t>20      Il 7 agosto 2012 la </a:t>
            </a:r>
            <a:r>
              <a:rPr lang="it-IT" sz="1200" dirty="0" err="1" smtClean="0">
                <a:solidFill>
                  <a:srgbClr val="002060"/>
                </a:solidFill>
              </a:rPr>
              <a:t>Saint-Gobain</a:t>
            </a:r>
            <a:r>
              <a:rPr lang="it-IT" sz="1200" dirty="0" smtClean="0">
                <a:solidFill>
                  <a:srgbClr val="002060"/>
                </a:solidFill>
              </a:rPr>
              <a:t> ha presentato una domanda di conferma di accesso ai documenti ai sensi del regolamento n. 1049/2001.</a:t>
            </a:r>
          </a:p>
          <a:p>
            <a:pPr algn="just"/>
            <a:r>
              <a:rPr lang="it-IT" sz="1200" dirty="0" smtClean="0">
                <a:solidFill>
                  <a:srgbClr val="002060"/>
                </a:solidFill>
              </a:rPr>
              <a:t>21      Con lettera del 4 settembre 2012, la Commissione ha prorogato il termine di risposta di quindici giorni lavorativi, ossia fino al 25 settembre 2012.</a:t>
            </a:r>
          </a:p>
          <a:p>
            <a:pPr algn="just"/>
            <a:r>
              <a:rPr lang="it-IT" sz="1200" dirty="0" smtClean="0">
                <a:solidFill>
                  <a:srgbClr val="002060"/>
                </a:solidFill>
              </a:rPr>
              <a:t>22      Tuttavia, con lettera del 25 settembre 2012, la Commissione ha informato la </a:t>
            </a:r>
            <a:r>
              <a:rPr lang="it-IT" sz="1200" dirty="0" err="1" smtClean="0">
                <a:solidFill>
                  <a:srgbClr val="002060"/>
                </a:solidFill>
              </a:rPr>
              <a:t>Saint‑Gobain</a:t>
            </a:r>
            <a:r>
              <a:rPr lang="it-IT" sz="1200" dirty="0" smtClean="0">
                <a:solidFill>
                  <a:srgbClr val="002060"/>
                </a:solidFill>
              </a:rPr>
              <a:t> che non poteva comunicarle una decisione definitiva entro il termine fissato, poiché le autorità tedesche, che erano state consultate in quanto autori delle informazioni richieste, non avevano ancora inviato alcuna risposta.</a:t>
            </a:r>
          </a:p>
          <a:p>
            <a:pPr algn="just"/>
            <a:r>
              <a:rPr lang="it-IT" sz="1200" dirty="0" smtClean="0">
                <a:solidFill>
                  <a:srgbClr val="002060"/>
                </a:solidFill>
              </a:rPr>
              <a:t>23      Il 28 settembre 2012 la </a:t>
            </a:r>
            <a:r>
              <a:rPr lang="it-IT" sz="1200" dirty="0" err="1" smtClean="0">
                <a:solidFill>
                  <a:srgbClr val="002060"/>
                </a:solidFill>
              </a:rPr>
              <a:t>Saint-Gobain</a:t>
            </a:r>
            <a:r>
              <a:rPr lang="it-IT" sz="1200" dirty="0" smtClean="0">
                <a:solidFill>
                  <a:srgbClr val="002060"/>
                </a:solidFill>
              </a:rPr>
              <a:t> ha invitato la Commissione a pronunciarsi sulla sua domanda di conferma entro il 15 ottobre 2012.</a:t>
            </a:r>
          </a:p>
          <a:p>
            <a:pPr algn="just"/>
            <a:r>
              <a:rPr lang="it-IT" sz="1200" dirty="0" smtClean="0">
                <a:solidFill>
                  <a:srgbClr val="002060"/>
                </a:solidFill>
              </a:rPr>
              <a:t>24      Il 17 gennaio 2013 la Commissione, con la decisione controversa, ha concesso un accesso parziale alle informazioni richieste, ossia alle informazioni rese pubbliche dalle autorità tedesche, nonché a talune altre informazioni non essenziali contenute nella tabella Excel e ha negato l’accesso alle restanti informazioni.</a:t>
            </a:r>
          </a:p>
          <a:p>
            <a:pPr algn="just"/>
            <a:r>
              <a:rPr lang="it-IT" sz="1200" dirty="0" smtClean="0">
                <a:solidFill>
                  <a:srgbClr val="002060"/>
                </a:solidFill>
              </a:rPr>
              <a:t>25      La Commissione ha fondato la propria decisione di diniego sull’articolo 4, paragrafo 3, primo comma, del regolamento n. 1049/2001, considerando che la divulgazione integrale delle informazioni richieste pregiudicherebbe seriamente il suo processo decisionale ancora in corso e riguardava numerosi impianti in più Stati membri. Secondo tale istituzione, una comunicazione integrale di dette informazioni consentirebbe al pubblico e, in particolare, alle imprese interessate di sollevare questioni o di formulare censure nei confronti delle informazioni trasmesse dagli Stati membri, circostanza che rischierebbe di interferire nel processo decisionale. Tali interferenze rischierebbero, a loro volta, di ritardare seriamente detto processo decisionale e di nuocere al dialogo tra la Commissione e gli Stati membri.</a:t>
            </a:r>
          </a:p>
          <a:p>
            <a:pPr algn="just"/>
            <a:r>
              <a:rPr lang="it-IT" sz="1200" dirty="0" smtClean="0">
                <a:solidFill>
                  <a:srgbClr val="002060"/>
                </a:solidFill>
              </a:rPr>
              <a:t>26      Poiché le informazioni richieste sono state fornite dalla Repubblica federale di Germania, la Commissione, sulla base dell’articolo 4, paragrafo 5, del regolamento n. 1049/2001, ha consultato tale Stato membro, il quale si è opposto alla divulgazione delle stesse. Quest’ultimo, al pari della Commissione, ha giustificato la sua opposizione sul fondamento dell’eccezione di cui all’articolo 4, paragrafo 3, primo comma, di tale regolamento. In particolare, esso ha fatto valere che la Commissione non aveva ancora adottato una decisione relativa a dette informazioni e che l’adozione di tale decisione entro i termini impartiti era fortemente attesa. La Commissione ha ritenuto che tali motivi fossero prima </a:t>
            </a:r>
            <a:r>
              <a:rPr lang="it-IT" sz="1200" dirty="0" err="1" smtClean="0">
                <a:solidFill>
                  <a:srgbClr val="002060"/>
                </a:solidFill>
              </a:rPr>
              <a:t>facie</a:t>
            </a:r>
            <a:r>
              <a:rPr lang="it-IT" sz="1200" dirty="0" smtClean="0">
                <a:solidFill>
                  <a:srgbClr val="002060"/>
                </a:solidFill>
              </a:rPr>
              <a:t> pertinenti.</a:t>
            </a:r>
          </a:p>
          <a:p>
            <a:pPr algn="just"/>
            <a:r>
              <a:rPr lang="it-IT" sz="1200" dirty="0" smtClean="0">
                <a:solidFill>
                  <a:srgbClr val="002060"/>
                </a:solidFill>
              </a:rPr>
              <a:t>27      Nella decisione controversa la Commissione ha anzitutto constatato l’insussistenza di un interesse pubblico prevalente, ai sensi dell’articolo 4, paragrafo 3, primo comma, di detto regolamento, che giustificasse la divulgazione integrale delle informazioni richieste, precisando al contempo che gli interessi invocati dalla </a:t>
            </a:r>
            <a:r>
              <a:rPr lang="it-IT" sz="1200" dirty="0" err="1" smtClean="0">
                <a:solidFill>
                  <a:srgbClr val="002060"/>
                </a:solidFill>
              </a:rPr>
              <a:t>Saint-Gobain</a:t>
            </a:r>
            <a:r>
              <a:rPr lang="it-IT" sz="1200" dirty="0" smtClean="0">
                <a:solidFill>
                  <a:srgbClr val="002060"/>
                </a:solidFill>
              </a:rPr>
              <a:t> nella propria domanda erano di natura puramente privata. Tale istituzione, poi, ha considerato che, nel caso di specie, gli interessi prioritari erano di assicurare l’adozione di decisioni senza alcuna interferenza esterna e di preservare il clima di fiducia tra la Commissione e le autorità tedesche. Inoltre, la Commissione ha ricordato che una parte significativa delle informazioni richieste era già stata resa pubblica da tali autorità e ha affermato che il pubblico aveva dunque avuto accesso ai principali elementi del progetto di assegnazione armonizzata di quote di emissioni a titolo gratuito.</a:t>
            </a:r>
          </a:p>
          <a:p>
            <a:pPr algn="just"/>
            <a:r>
              <a:rPr lang="it-IT" sz="1200" dirty="0" smtClean="0">
                <a:solidFill>
                  <a:srgbClr val="002060"/>
                </a:solidFill>
              </a:rPr>
              <a:t>28      Infine, in detta decisione, la Commissione ha precisato che, anche supponendo che le informazioni richieste dalla </a:t>
            </a:r>
            <a:r>
              <a:rPr lang="it-IT" sz="1200" dirty="0" err="1" smtClean="0">
                <a:solidFill>
                  <a:srgbClr val="002060"/>
                </a:solidFill>
              </a:rPr>
              <a:t>Saint-Gobain</a:t>
            </a:r>
            <a:r>
              <a:rPr lang="it-IT" sz="1200" dirty="0" smtClean="0">
                <a:solidFill>
                  <a:srgbClr val="002060"/>
                </a:solidFill>
              </a:rPr>
              <a:t> costituissero informazioni ambientali, a differenza </a:t>
            </a:r>
          </a:p>
          <a:p>
            <a:pPr algn="just"/>
            <a:endParaRPr lang="it-IT" sz="1200" dirty="0" smtClean="0">
              <a:solidFill>
                <a:srgbClr val="002060"/>
              </a:solidFill>
            </a:endParaRPr>
          </a:p>
          <a:p>
            <a:pPr algn="just"/>
            <a:endParaRPr lang="it-IT" sz="1200" dirty="0">
              <a:solidFill>
                <a:srgbClr val="00206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42852" y="214282"/>
            <a:ext cx="6572296" cy="9233297"/>
          </a:xfrm>
          <a:prstGeom prst="rect">
            <a:avLst/>
          </a:prstGeom>
          <a:noFill/>
        </p:spPr>
        <p:txBody>
          <a:bodyPr wrap="square" rtlCol="0">
            <a:spAutoFit/>
          </a:bodyPr>
          <a:lstStyle/>
          <a:p>
            <a:pPr algn="just"/>
            <a:r>
              <a:rPr lang="it-IT" sz="1200" dirty="0" smtClean="0">
                <a:solidFill>
                  <a:srgbClr val="002060"/>
                </a:solidFill>
              </a:rPr>
              <a:t>delle eccezioni di cui all’articolo 4, paragrafo 2, primo e terzo trattino, del regolamento n. 1049/2001, l’articolo 6 del regolamento n. 1367/2006 non conteneva alcuna disposizione che consentisse di escludere l’applicazione dell’eccezione prevista all’articolo 4, paragrafo 3, primo comma, del regolamento n. 1049/2001.</a:t>
            </a:r>
          </a:p>
          <a:p>
            <a:pPr algn="just"/>
            <a:r>
              <a:rPr lang="it-IT" sz="1200" dirty="0" smtClean="0">
                <a:solidFill>
                  <a:srgbClr val="002060"/>
                </a:solidFill>
              </a:rPr>
              <a:t> Procedimento dinanzi al Tribunale e sentenza impugnata</a:t>
            </a:r>
          </a:p>
          <a:p>
            <a:pPr algn="just"/>
            <a:r>
              <a:rPr lang="it-IT" sz="1200" dirty="0" smtClean="0">
                <a:solidFill>
                  <a:srgbClr val="002060"/>
                </a:solidFill>
              </a:rPr>
              <a:t>29      Il 31 ottobre 2012 la </a:t>
            </a:r>
            <a:r>
              <a:rPr lang="it-IT" sz="1200" dirty="0" err="1" smtClean="0">
                <a:solidFill>
                  <a:srgbClr val="002060"/>
                </a:solidFill>
              </a:rPr>
              <a:t>Saint-Gobain</a:t>
            </a:r>
            <a:r>
              <a:rPr lang="it-IT" sz="1200" dirty="0" smtClean="0">
                <a:solidFill>
                  <a:srgbClr val="002060"/>
                </a:solidFill>
              </a:rPr>
              <a:t> ha proposto un ricorso di annullamento delle decisioni implicite della Commissione del 4 e del 25 settembre 2012. A seguito dell’adozione, il 17 gennaio 2013, della decisione controversa, la </a:t>
            </a:r>
            <a:r>
              <a:rPr lang="it-IT" sz="1200" dirty="0" err="1" smtClean="0">
                <a:solidFill>
                  <a:srgbClr val="002060"/>
                </a:solidFill>
              </a:rPr>
              <a:t>Saint-Gobain</a:t>
            </a:r>
            <a:r>
              <a:rPr lang="it-IT" sz="1200" dirty="0" smtClean="0">
                <a:solidFill>
                  <a:srgbClr val="002060"/>
                </a:solidFill>
              </a:rPr>
              <a:t> ha chiesto l’autorizzazione ad adeguare le sue conclusioni. Avendo accolto tale domanda, il Tribunale ha considerato che il ricorso riguardava ormai unicamente l’annullamento di quest’ultima decisione.</a:t>
            </a:r>
          </a:p>
          <a:p>
            <a:pPr algn="just"/>
            <a:r>
              <a:rPr lang="it-IT" sz="1200" dirty="0" smtClean="0">
                <a:solidFill>
                  <a:srgbClr val="002060"/>
                </a:solidFill>
              </a:rPr>
              <a:t>30      Con la sentenza impugnata, il Tribunale ha rigettato i due motivi sollevati dalla </a:t>
            </a:r>
            <a:r>
              <a:rPr lang="it-IT" sz="1200" dirty="0" err="1" smtClean="0">
                <a:solidFill>
                  <a:srgbClr val="002060"/>
                </a:solidFill>
              </a:rPr>
              <a:t>Saint-Gobain</a:t>
            </a:r>
            <a:r>
              <a:rPr lang="it-IT" sz="1200" dirty="0" smtClean="0">
                <a:solidFill>
                  <a:srgbClr val="002060"/>
                </a:solidFill>
              </a:rPr>
              <a:t> e ha respinto il ricorso.</a:t>
            </a:r>
          </a:p>
          <a:p>
            <a:pPr algn="just"/>
            <a:r>
              <a:rPr lang="it-IT" sz="1200" dirty="0" smtClean="0">
                <a:solidFill>
                  <a:srgbClr val="002060"/>
                </a:solidFill>
              </a:rPr>
              <a:t> Conclusioni delle parti</a:t>
            </a:r>
          </a:p>
          <a:p>
            <a:pPr algn="just"/>
            <a:r>
              <a:rPr lang="it-IT" sz="1200" dirty="0" smtClean="0">
                <a:solidFill>
                  <a:srgbClr val="002060"/>
                </a:solidFill>
              </a:rPr>
              <a:t>31      La </a:t>
            </a:r>
            <a:r>
              <a:rPr lang="it-IT" sz="1200" dirty="0" err="1" smtClean="0">
                <a:solidFill>
                  <a:srgbClr val="002060"/>
                </a:solidFill>
              </a:rPr>
              <a:t>Saint-Gobain</a:t>
            </a:r>
            <a:r>
              <a:rPr lang="it-IT" sz="1200" dirty="0" smtClean="0">
                <a:solidFill>
                  <a:srgbClr val="002060"/>
                </a:solidFill>
              </a:rPr>
              <a:t> chiede che la Corte voglia:</a:t>
            </a:r>
          </a:p>
          <a:p>
            <a:pPr algn="just"/>
            <a:r>
              <a:rPr lang="it-IT" sz="1200" dirty="0" smtClean="0">
                <a:solidFill>
                  <a:srgbClr val="002060"/>
                </a:solidFill>
              </a:rPr>
              <a:t>–        annullare la sentenza impugnata e la decisione controversa;</a:t>
            </a:r>
          </a:p>
          <a:p>
            <a:pPr algn="just"/>
            <a:r>
              <a:rPr lang="it-IT" sz="1200" dirty="0" smtClean="0">
                <a:solidFill>
                  <a:srgbClr val="002060"/>
                </a:solidFill>
              </a:rPr>
              <a:t>–        in subordine, annullare la sentenza impugnata e rinviare la causa dinanzi al Tribunale;</a:t>
            </a:r>
          </a:p>
          <a:p>
            <a:pPr algn="just"/>
            <a:r>
              <a:rPr lang="it-IT" sz="1200" dirty="0" smtClean="0">
                <a:solidFill>
                  <a:srgbClr val="002060"/>
                </a:solidFill>
              </a:rPr>
              <a:t>–        condannare la Commissione alle spese.</a:t>
            </a:r>
          </a:p>
          <a:p>
            <a:pPr algn="just"/>
            <a:r>
              <a:rPr lang="it-IT" sz="1200" dirty="0" smtClean="0">
                <a:solidFill>
                  <a:srgbClr val="002060"/>
                </a:solidFill>
              </a:rPr>
              <a:t>32      La Commissione chiede il rigetto dell’impugnazione e la condanna della </a:t>
            </a:r>
            <a:r>
              <a:rPr lang="it-IT" sz="1200" dirty="0" err="1" smtClean="0">
                <a:solidFill>
                  <a:srgbClr val="002060"/>
                </a:solidFill>
              </a:rPr>
              <a:t>Saint‑Gobain</a:t>
            </a:r>
            <a:r>
              <a:rPr lang="it-IT" sz="1200" dirty="0" smtClean="0">
                <a:solidFill>
                  <a:srgbClr val="002060"/>
                </a:solidFill>
              </a:rPr>
              <a:t> alle spese.</a:t>
            </a:r>
          </a:p>
          <a:p>
            <a:pPr algn="just"/>
            <a:r>
              <a:rPr lang="it-IT" sz="1200" dirty="0" smtClean="0">
                <a:solidFill>
                  <a:srgbClr val="002060"/>
                </a:solidFill>
              </a:rPr>
              <a:t> Sull’impugnazione</a:t>
            </a:r>
          </a:p>
          <a:p>
            <a:pPr algn="just"/>
            <a:r>
              <a:rPr lang="it-IT" sz="1200" dirty="0" smtClean="0">
                <a:solidFill>
                  <a:srgbClr val="002060"/>
                </a:solidFill>
              </a:rPr>
              <a:t>33      A sostegno della sua impugnazione, la </a:t>
            </a:r>
            <a:r>
              <a:rPr lang="it-IT" sz="1200" dirty="0" err="1" smtClean="0">
                <a:solidFill>
                  <a:srgbClr val="002060"/>
                </a:solidFill>
              </a:rPr>
              <a:t>Saint-Gobain</a:t>
            </a:r>
            <a:r>
              <a:rPr lang="it-IT" sz="1200" dirty="0" smtClean="0">
                <a:solidFill>
                  <a:srgbClr val="002060"/>
                </a:solidFill>
              </a:rPr>
              <a:t> deduce, in sostanza, due motivi. Il primo motivo, suddiviso in due parti, riguarda un’erronea interpretazione dell’articolo 4, paragrafo 3, primo comma, del regolamento n. 1049/2001, in combinato disposto con l’articolo 6, paragrafo 1, seconda frase, del regolamento n. 1367/2006, in quanto il Tribunale, da un lato, ha effettuato un’ampia interpretazione di tali disposizioni e, dall’altro, non ha riconosciuto l’esistenza, nel caso di specie, di un interesse pubblico prevalente che giustificasse la divulgazione delle informazioni ambientali richieste. Il secondo motivo verte su un’erronea applicazione dell’articolo 4, paragrafo 5, del regolamento n. 1049/2001.</a:t>
            </a:r>
          </a:p>
          <a:p>
            <a:pPr algn="just"/>
            <a:r>
              <a:rPr lang="it-IT" sz="1200" dirty="0" smtClean="0">
                <a:solidFill>
                  <a:srgbClr val="002060"/>
                </a:solidFill>
              </a:rPr>
              <a:t> Argomenti delle parti</a:t>
            </a:r>
          </a:p>
          <a:p>
            <a:pPr algn="just"/>
            <a:r>
              <a:rPr lang="it-IT" sz="1200" dirty="0" smtClean="0">
                <a:solidFill>
                  <a:srgbClr val="002060"/>
                </a:solidFill>
              </a:rPr>
              <a:t>34      Con la prima parte del primo motivo la </a:t>
            </a:r>
            <a:r>
              <a:rPr lang="it-IT" sz="1200" dirty="0" err="1" smtClean="0">
                <a:solidFill>
                  <a:srgbClr val="002060"/>
                </a:solidFill>
              </a:rPr>
              <a:t>Saint-Gobain</a:t>
            </a:r>
            <a:r>
              <a:rPr lang="it-IT" sz="1200" dirty="0" smtClean="0">
                <a:solidFill>
                  <a:srgbClr val="002060"/>
                </a:solidFill>
              </a:rPr>
              <a:t> fa valere che il Tribunale ha commesso un errore di diritto nel disattendere i requisiti che discendono dal regolamento n. 1367/2006, in particolare dal suo articolo 6, paragrafo 1, seconda frase, riguardo alla necessità di interpretare «restrittivamente» le eccezioni di cui all’articolo 4 del regolamento n. 1049/2001, tra cui, segnatamente, quella prevista al paragrafo 3, primo comma, di quest’ultimo, intesa a tutelare il processo decisionale delle istituzioni, al fine di negare l’accesso alle informazioni ambientali.</a:t>
            </a:r>
          </a:p>
          <a:p>
            <a:pPr algn="just"/>
            <a:r>
              <a:rPr lang="it-IT" sz="1200" dirty="0" smtClean="0">
                <a:solidFill>
                  <a:srgbClr val="002060"/>
                </a:solidFill>
              </a:rPr>
              <a:t>35      Dopo aver rilevato che il Tribunale ha constatato che le informazioni per le quali l’accesso è stato richiesto nel caso di specie sono «informazioni ambientali» ai sensi dell’articolo 2, paragrafo 1, lettera d), del regolamento n. 1367/2006, la </a:t>
            </a:r>
            <a:r>
              <a:rPr lang="it-IT" sz="1200" dirty="0" err="1" smtClean="0">
                <a:solidFill>
                  <a:srgbClr val="002060"/>
                </a:solidFill>
              </a:rPr>
              <a:t>Saint-Gobain</a:t>
            </a:r>
            <a:r>
              <a:rPr lang="it-IT" sz="1200" dirty="0" smtClean="0">
                <a:solidFill>
                  <a:srgbClr val="002060"/>
                </a:solidFill>
              </a:rPr>
              <a:t> osserva che, in presenza di informazioni del genere, le istituzioni dell’Unione sono tenute a rispettare le disposizioni di detto regolamento, il quale mira ad applicare a tali istituzioni la Convenzione di </a:t>
            </a:r>
            <a:r>
              <a:rPr lang="it-IT" sz="1200" dirty="0" err="1" smtClean="0">
                <a:solidFill>
                  <a:srgbClr val="002060"/>
                </a:solidFill>
              </a:rPr>
              <a:t>Aarhus</a:t>
            </a:r>
            <a:r>
              <a:rPr lang="it-IT" sz="1200" dirty="0" smtClean="0">
                <a:solidFill>
                  <a:srgbClr val="002060"/>
                </a:solidFill>
              </a:rPr>
              <a:t>, che costituisce parte integrante dell’ordinamento giuridico dell’Unione e di cui il Tribunale avrebbe dovuto tener conto.</a:t>
            </a:r>
          </a:p>
          <a:p>
            <a:pPr algn="just"/>
            <a:r>
              <a:rPr lang="it-IT" sz="1200" dirty="0" smtClean="0">
                <a:solidFill>
                  <a:srgbClr val="002060"/>
                </a:solidFill>
              </a:rPr>
              <a:t>36      Orbene, tale Convenzione non conterrebbe alcuna disposizione di carattere generale paragonabile a quella di cui all’articolo 4, paragrafo 3, del regolamento n. 1049/2001, la quale </a:t>
            </a:r>
          </a:p>
          <a:p>
            <a:pPr algn="just"/>
            <a:endParaRPr lang="it-IT" sz="1200" dirty="0" smtClean="0">
              <a:solidFill>
                <a:srgbClr val="002060"/>
              </a:solidFill>
            </a:endParaRPr>
          </a:p>
          <a:p>
            <a:pPr algn="just"/>
            <a:endParaRPr lang="it-IT" sz="1200" dirty="0" smtClean="0">
              <a:solidFill>
                <a:srgbClr val="002060"/>
              </a:solidFill>
            </a:endParaRPr>
          </a:p>
          <a:p>
            <a:pPr algn="just"/>
            <a:endParaRPr lang="it-IT" sz="1200" dirty="0" smtClean="0">
              <a:solidFill>
                <a:srgbClr val="002060"/>
              </a:solidFill>
            </a:endParaRPr>
          </a:p>
          <a:p>
            <a:pPr algn="just"/>
            <a:endParaRPr lang="it-IT"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14290" y="214282"/>
            <a:ext cx="6429420" cy="8956298"/>
          </a:xfrm>
          <a:prstGeom prst="rect">
            <a:avLst/>
          </a:prstGeom>
          <a:noFill/>
        </p:spPr>
        <p:txBody>
          <a:bodyPr wrap="square" rtlCol="0">
            <a:spAutoFit/>
          </a:bodyPr>
          <a:lstStyle/>
          <a:p>
            <a:pPr algn="just"/>
            <a:r>
              <a:rPr lang="it-IT" sz="1200" dirty="0" smtClean="0">
                <a:solidFill>
                  <a:srgbClr val="002060"/>
                </a:solidFill>
              </a:rPr>
              <a:t>prevede che l’accesso alle informazioni ambientali sia negato nel caso in cui la divulgazione delle stesse pregiudicherebbe seriamente il processo decisionale delle autorità pubbliche interessate. Al contrario, ai sensi dell’articolo 4, paragrafo 4, lettera a), di detta Convenzione, in una situazione come quella del caso di specie, una domanda di accesso ad informazioni ambientali potrebbe essere respinta solo qualora la loro divulgazione possa pregiudicare la segretezza delle «deliberazioni interne delle autorità pubbliche», ove sia prevista dal diritto nazionale.</a:t>
            </a:r>
          </a:p>
          <a:p>
            <a:pPr algn="just"/>
            <a:r>
              <a:rPr lang="it-IT" sz="1200" dirty="0" smtClean="0">
                <a:solidFill>
                  <a:srgbClr val="002060"/>
                </a:solidFill>
              </a:rPr>
              <a:t>37      Tale motivo di diniego sarebbe inoltre identico a quello previsto all’articolo 4, paragrafo 2, lettera a), della direttiva 2003/4, il cui obiettivo è di applicare la Convenzione di </a:t>
            </a:r>
            <a:r>
              <a:rPr lang="it-IT" sz="1200" dirty="0" err="1" smtClean="0">
                <a:solidFill>
                  <a:srgbClr val="002060"/>
                </a:solidFill>
              </a:rPr>
              <a:t>Aarhus</a:t>
            </a:r>
            <a:r>
              <a:rPr lang="it-IT" sz="1200" dirty="0" smtClean="0">
                <a:solidFill>
                  <a:srgbClr val="002060"/>
                </a:solidFill>
              </a:rPr>
              <a:t> negli ordinamenti giuridici degli Stati membri.</a:t>
            </a:r>
          </a:p>
          <a:p>
            <a:pPr algn="just"/>
            <a:r>
              <a:rPr lang="it-IT" sz="1200" dirty="0" smtClean="0">
                <a:solidFill>
                  <a:srgbClr val="002060"/>
                </a:solidFill>
              </a:rPr>
              <a:t>38      Di conseguenza, sia in base al regolamento n. 1049/2001 sia ai sensi di tale direttiva, il motivo di diniego di cui trattasi dovrebbe essere inteso, come risulterebbe anche dalla giurisprudenza nazionale tedesca, nel senso che riguarda unicamente le deliberazioni interne relative all’adozione delle decisioni, e non gli elementi anteriori a tali deliberazioni, come i dati su cui queste si basano.</a:t>
            </a:r>
          </a:p>
          <a:p>
            <a:pPr algn="just"/>
            <a:r>
              <a:rPr lang="it-IT" sz="1200" dirty="0" smtClean="0">
                <a:solidFill>
                  <a:srgbClr val="002060"/>
                </a:solidFill>
              </a:rPr>
              <a:t>39      Il Tribunale, per contro, avrebbe interpretato in senso ampio l’eccezione di cui all’articolo 4, paragrafo 3, di detto regolamento. Infatti, esso avrebbe considerato che il diniego di accesso alle informazioni richieste si giustificherebbe, nel caso di specie, al fine di evitare influenze esterne che potrebbero ostacolare il normale svolgimento del processo decisionale in corso, in particolare, causando ritardi significativi nel processo di verifica delle informazioni trasmesse alla Commissione nell’ambito del procedimento in questione e comportando tensioni con gli Stati membri che hanno trasmesso dette informazioni, che possono compromettere il dialogo tra la Commissione e detti Stati membri.</a:t>
            </a:r>
          </a:p>
          <a:p>
            <a:pPr algn="just"/>
            <a:r>
              <a:rPr lang="it-IT" sz="1200" dirty="0" smtClean="0">
                <a:solidFill>
                  <a:srgbClr val="002060"/>
                </a:solidFill>
              </a:rPr>
              <a:t>40      Orbene, secondo la </a:t>
            </a:r>
            <a:r>
              <a:rPr lang="it-IT" sz="1200" dirty="0" err="1" smtClean="0">
                <a:solidFill>
                  <a:srgbClr val="002060"/>
                </a:solidFill>
              </a:rPr>
              <a:t>Saint-Gobain</a:t>
            </a:r>
            <a:r>
              <a:rPr lang="it-IT" sz="1200" dirty="0" smtClean="0">
                <a:solidFill>
                  <a:srgbClr val="002060"/>
                </a:solidFill>
              </a:rPr>
              <a:t>, la sola possibilità che la divulgazione delle informazioni ambientali, come quelle di cui trattasi nel caso di specie, susciti censure non può giustificare la loro natura riservata, dato che censure del genere da parte del pubblico, risultanti dalla trasparenza dei procedimenti amministrativi, sono la conseguenza auspicabile della normativa in questione. Infatti, tali censure contribuirebbero proprio al perseguimento degli obiettivi di detta normativa, tra cui, in particolare, quello di adottare migliori decisioni in materia ambientale sulla base di informazioni soggette al controllo del pubblico. Inoltre, la </a:t>
            </a:r>
            <a:r>
              <a:rPr lang="it-IT" sz="1200" dirty="0" err="1" smtClean="0">
                <a:solidFill>
                  <a:srgbClr val="002060"/>
                </a:solidFill>
              </a:rPr>
              <a:t>Saint-Gobain</a:t>
            </a:r>
            <a:r>
              <a:rPr lang="it-IT" sz="1200" dirty="0" smtClean="0">
                <a:solidFill>
                  <a:srgbClr val="002060"/>
                </a:solidFill>
              </a:rPr>
              <a:t> precisa che né il regolamento n. 1367/2006 né la direttiva 2003/4 prevedono motivi di diniego d’accesso riguardanti la tutela dei rapporti tra la Commissione e gli Stati membri.</a:t>
            </a:r>
          </a:p>
          <a:p>
            <a:pPr algn="just"/>
            <a:r>
              <a:rPr lang="it-IT" sz="1200" dirty="0" smtClean="0">
                <a:solidFill>
                  <a:srgbClr val="002060"/>
                </a:solidFill>
              </a:rPr>
              <a:t>41      Infine, la </a:t>
            </a:r>
            <a:r>
              <a:rPr lang="it-IT" sz="1200" dirty="0" err="1" smtClean="0">
                <a:solidFill>
                  <a:srgbClr val="002060"/>
                </a:solidFill>
              </a:rPr>
              <a:t>Saint-Gobain</a:t>
            </a:r>
            <a:r>
              <a:rPr lang="it-IT" sz="1200" dirty="0" smtClean="0">
                <a:solidFill>
                  <a:srgbClr val="002060"/>
                </a:solidFill>
              </a:rPr>
              <a:t> sostiene che il Tribunale, ai punti da 80 a 82 e 87 della sentenza impugnata, si è erroneamente basato, più volte, su una giurisprudenza della Corte relativa al regolamento n. 1049/2001 che non concerne l’accesso ad informazioni ambientali nell’ambito di un procedimento amministrativo pendente dinanzi alla Commissione.</a:t>
            </a:r>
          </a:p>
          <a:p>
            <a:pPr algn="just"/>
            <a:r>
              <a:rPr lang="it-IT" sz="1200" dirty="0" smtClean="0">
                <a:solidFill>
                  <a:srgbClr val="002060"/>
                </a:solidFill>
              </a:rPr>
              <a:t>42      La Commissione ribatte eccependo anzitutto l’</a:t>
            </a:r>
            <a:r>
              <a:rPr lang="it-IT" sz="1200" dirty="0" err="1" smtClean="0">
                <a:solidFill>
                  <a:srgbClr val="002060"/>
                </a:solidFill>
              </a:rPr>
              <a:t>irricevibilità</a:t>
            </a:r>
            <a:r>
              <a:rPr lang="it-IT" sz="1200" dirty="0" smtClean="0">
                <a:solidFill>
                  <a:srgbClr val="002060"/>
                </a:solidFill>
              </a:rPr>
              <a:t> del primo motivo di impugnazione. Infatti, anzitutto, se tale motivo dovesse essere interpretato come inteso a rimettere in discussione la legittimità del regolamento n. 1367/2006 alla luce delle disposizioni della Convenzione di </a:t>
            </a:r>
            <a:r>
              <a:rPr lang="it-IT" sz="1200" dirty="0" err="1" smtClean="0">
                <a:solidFill>
                  <a:srgbClr val="002060"/>
                </a:solidFill>
              </a:rPr>
              <a:t>Aarhus</a:t>
            </a:r>
            <a:r>
              <a:rPr lang="it-IT" sz="1200" dirty="0" smtClean="0">
                <a:solidFill>
                  <a:srgbClr val="002060"/>
                </a:solidFill>
              </a:rPr>
              <a:t>, esso modificherebbe l’oggetto della controversia dinanzi al Tribunale. Dal momento, poi, che tale primo motivo potrebbe essere inteso come volto a contestare al Tribunale di aver disatteso l’esigenza di interpretare l’eccezione di cui all’articolo 4, paragrafo 3, primo comma, del regolamento n. 1049/2001 alla luce della nozione di «deliberazioni interne delle autorità pubbliche» contenuta nell’articolo 4, </a:t>
            </a:r>
          </a:p>
          <a:p>
            <a:pPr algn="just"/>
            <a:endParaRPr lang="it-IT" sz="1200" dirty="0" smtClean="0">
              <a:solidFill>
                <a:srgbClr val="002060"/>
              </a:solidFill>
            </a:endParaRPr>
          </a:p>
          <a:p>
            <a:pPr algn="just"/>
            <a:endParaRPr lang="it-IT" sz="1200" dirty="0" smtClean="0">
              <a:solidFill>
                <a:srgbClr val="002060"/>
              </a:solidFill>
            </a:endParaRPr>
          </a:p>
          <a:p>
            <a:pPr algn="just"/>
            <a:endParaRPr lang="it-IT" sz="1200"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ttà">
  <a:themeElements>
    <a:clrScheme name="Personalizzato 2">
      <a:dk1>
        <a:srgbClr val="FFFFFF"/>
      </a:dk1>
      <a:lt1>
        <a:srgbClr val="E6F8F5"/>
      </a:lt1>
      <a:dk2>
        <a:srgbClr val="CEF2EC"/>
      </a:dk2>
      <a:lt2>
        <a:srgbClr val="85DFD0"/>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C9FAFC"/>
      </a:folHlink>
    </a:clrScheme>
    <a:fontScheme name="Città">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ttà">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246</TotalTime>
  <Words>459</Words>
  <Application>Microsoft Office PowerPoint</Application>
  <PresentationFormat>Presentazione su schermo (4:3)</PresentationFormat>
  <Paragraphs>235</Paragraphs>
  <Slides>16</Slides>
  <Notes>0</Notes>
  <HiddenSlides>0</HiddenSlides>
  <MMClips>0</MMClips>
  <ScaleCrop>false</ScaleCrop>
  <HeadingPairs>
    <vt:vector size="4" baseType="variant">
      <vt:variant>
        <vt:lpstr>Tema</vt:lpstr>
      </vt:variant>
      <vt:variant>
        <vt:i4>1</vt:i4>
      </vt:variant>
      <vt:variant>
        <vt:lpstr>Titoli diapositive</vt:lpstr>
      </vt:variant>
      <vt:variant>
        <vt:i4>16</vt:i4>
      </vt:variant>
    </vt:vector>
  </HeadingPairs>
  <TitlesOfParts>
    <vt:vector size="17" baseType="lpstr">
      <vt:lpstr>Città</vt:lpstr>
      <vt:lpstr>Iter decisionale  ETS e accesso dati ambientali. Il rifiuto solo se sussiste serio e concreto pregiudizio alla divulgazione di quei dati CONDANNA DELLA COMMISSIONE UE</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Cdxzjc jhgnvnbvbbbvbk bokkokokgfok nxzncnzxcnznc</dc:title>
  <dc:creator>G&amp;P</dc:creator>
  <cp:lastModifiedBy>G&amp;P</cp:lastModifiedBy>
  <cp:revision>36</cp:revision>
  <dcterms:created xsi:type="dcterms:W3CDTF">2018-02-08T18:05:20Z</dcterms:created>
  <dcterms:modified xsi:type="dcterms:W3CDTF">2018-03-12T12:21:58Z</dcterms:modified>
</cp:coreProperties>
</file>