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42" d="100"/>
          <a:sy n="142" d="100"/>
        </p:scale>
        <p:origin x="-2550" y="5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9BFE9-C202-4837-A584-250CC9939929}" type="datetimeFigureOut">
              <a:rPr lang="it-IT" smtClean="0"/>
              <a:pPr/>
              <a:t>23/04/2018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06EFB-6CF4-429C-AF55-037E8392F6B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6EFB-6CF4-429C-AF55-037E8392F6B9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68E6-655D-4EEA-A20B-B69568DD3273}" type="datetimeFigureOut">
              <a:rPr lang="it-IT" smtClean="0"/>
              <a:pPr/>
              <a:t>23/04/2018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2701-485B-4900-B9D1-F6391D3F17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68E6-655D-4EEA-A20B-B69568DD3273}" type="datetimeFigureOut">
              <a:rPr lang="it-IT" smtClean="0"/>
              <a:pPr/>
              <a:t>23/04/2018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2701-485B-4900-B9D1-F6391D3F17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68E6-655D-4EEA-A20B-B69568DD3273}" type="datetimeFigureOut">
              <a:rPr lang="it-IT" smtClean="0"/>
              <a:pPr/>
              <a:t>23/04/2018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2701-485B-4900-B9D1-F6391D3F17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68E6-655D-4EEA-A20B-B69568DD3273}" type="datetimeFigureOut">
              <a:rPr lang="it-IT" smtClean="0"/>
              <a:pPr/>
              <a:t>23/04/2018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2701-485B-4900-B9D1-F6391D3F17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68E6-655D-4EEA-A20B-B69568DD3273}" type="datetimeFigureOut">
              <a:rPr lang="it-IT" smtClean="0"/>
              <a:pPr/>
              <a:t>23/04/2018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2701-485B-4900-B9D1-F6391D3F17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68E6-655D-4EEA-A20B-B69568DD3273}" type="datetimeFigureOut">
              <a:rPr lang="it-IT" smtClean="0"/>
              <a:pPr/>
              <a:t>23/04/2018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2701-485B-4900-B9D1-F6391D3F17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68E6-655D-4EEA-A20B-B69568DD3273}" type="datetimeFigureOut">
              <a:rPr lang="it-IT" smtClean="0"/>
              <a:pPr/>
              <a:t>23/04/2018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2701-485B-4900-B9D1-F6391D3F17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68E6-655D-4EEA-A20B-B69568DD3273}" type="datetimeFigureOut">
              <a:rPr lang="it-IT" smtClean="0"/>
              <a:pPr/>
              <a:t>23/04/2018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2701-485B-4900-B9D1-F6391D3F17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68E6-655D-4EEA-A20B-B69568DD3273}" type="datetimeFigureOut">
              <a:rPr lang="it-IT" smtClean="0"/>
              <a:pPr/>
              <a:t>23/04/2018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2701-485B-4900-B9D1-F6391D3F17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68E6-655D-4EEA-A20B-B69568DD3273}" type="datetimeFigureOut">
              <a:rPr lang="it-IT" smtClean="0"/>
              <a:pPr/>
              <a:t>23/04/2018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2701-485B-4900-B9D1-F6391D3F17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68E6-655D-4EEA-A20B-B69568DD3273}" type="datetimeFigureOut">
              <a:rPr lang="it-IT" smtClean="0"/>
              <a:pPr/>
              <a:t>23/04/2018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6FBD2701-485B-4900-B9D1-F6391D3F175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7A68E6-655D-4EEA-A20B-B69568DD3273}" type="datetimeFigureOut">
              <a:rPr lang="it-IT" smtClean="0"/>
              <a:pPr/>
              <a:t>23/04/2018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BD2701-485B-4900-B9D1-F6391D3F175C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pull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ratanipartners.com/utenti/pdf_articoli/66Cass.11157-13%20TIA%20e%20bollette.pdf" TargetMode="External"/><Relationship Id="rId5" Type="http://schemas.openxmlformats.org/officeDocument/2006/relationships/hyperlink" Target="http://www.gratanipartners.com/utenti/pdf_articoli/80colombaccio%202%20sito.pdf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isultato immagine per corte giustizia 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55" y="1979712"/>
            <a:ext cx="6400711" cy="7164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504"/>
            <a:ext cx="1124744" cy="1584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1052736" y="107504"/>
            <a:ext cx="5716016" cy="1584176"/>
          </a:xfr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700" dirty="0" smtClean="0">
                <a:latin typeface="Adobe Garamond Pro Bold" pitchFamily="18" charset="0"/>
              </a:rPr>
              <a:t>CORTE di GIUSTIZIA UE</a:t>
            </a:r>
            <a:r>
              <a:rPr lang="it-IT" sz="3100" dirty="0" smtClean="0">
                <a:latin typeface="Adobe Garamond Pro Bold" pitchFamily="18" charset="0"/>
              </a:rPr>
              <a:t/>
            </a:r>
            <a:br>
              <a:rPr lang="it-IT" sz="3100" dirty="0" smtClean="0">
                <a:latin typeface="Adobe Garamond Pro Bold" pitchFamily="18" charset="0"/>
              </a:rPr>
            </a:br>
            <a:r>
              <a:rPr lang="it-IT" sz="2200" dirty="0" smtClean="0">
                <a:latin typeface="Adobe Garamond Pro Bold" pitchFamily="18" charset="0"/>
              </a:rPr>
              <a:t> AMBIENTALE  – 2018 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2200" dirty="0" smtClean="0"/>
              <a:t>*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1300" i="1" dirty="0" smtClean="0"/>
              <a:t>(a cura Avv. </a:t>
            </a:r>
            <a:r>
              <a:rPr lang="it-IT" sz="1300" i="1" dirty="0" err="1" smtClean="0"/>
              <a:t>Adabella</a:t>
            </a:r>
            <a:r>
              <a:rPr lang="it-IT" sz="1300" i="1" dirty="0" smtClean="0"/>
              <a:t> </a:t>
            </a:r>
            <a:r>
              <a:rPr lang="it-IT" sz="1300" i="1" dirty="0" err="1" smtClean="0"/>
              <a:t>Gratani</a:t>
            </a:r>
            <a:r>
              <a:rPr lang="it-IT" sz="1300" i="1" dirty="0" smtClean="0"/>
              <a:t> </a:t>
            </a:r>
            <a:r>
              <a:rPr lang="it-IT" sz="1300" i="1" dirty="0" smtClean="0"/>
              <a:t>)</a:t>
            </a:r>
            <a:r>
              <a:rPr lang="it-IT" sz="1300" i="1" dirty="0" smtClean="0"/>
              <a:t/>
            </a:r>
            <a:br>
              <a:rPr lang="it-IT" sz="1300" i="1" dirty="0" smtClean="0"/>
            </a:br>
            <a:r>
              <a:rPr lang="it-IT" sz="2700" dirty="0" smtClean="0">
                <a:latin typeface="Adobe Garamond Pro Bold" pitchFamily="18" charset="0"/>
              </a:rPr>
              <a:t>INDICE</a:t>
            </a:r>
            <a:endParaRPr lang="it-IT" sz="2700" dirty="0">
              <a:latin typeface="Adobe Garamond Pro Bold" pitchFamily="18" charset="0"/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836712" y="1907704"/>
            <a:ext cx="5891022" cy="7236296"/>
          </a:xfrm>
        </p:spPr>
        <p:txBody>
          <a:bodyPr>
            <a:noAutofit/>
          </a:bodyPr>
          <a:lstStyle/>
          <a:p>
            <a:pPr marL="542925" indent="-180975" algn="l">
              <a:buSzPct val="150000"/>
            </a:pPr>
            <a:r>
              <a:rPr lang="it-IT" sz="1400" b="1" i="1" dirty="0" smtClean="0">
                <a:hlinkClick r:id="rId5"/>
              </a:rPr>
              <a:t>Sottoimpianto" e combustione di residui liquidi</a:t>
            </a:r>
          </a:p>
          <a:p>
            <a:pPr marL="542925" indent="-180975" algn="l"/>
            <a:r>
              <a:rPr lang="it-IT" sz="1400" b="1" i="1" dirty="0" smtClean="0">
                <a:hlinkClick r:id="rId5"/>
              </a:rPr>
              <a:t>I tedeschi di no al sistema ETS</a:t>
            </a:r>
            <a:r>
              <a:rPr lang="it-IT" sz="1400" b="1" i="1" dirty="0" smtClean="0"/>
              <a:t>  </a:t>
            </a:r>
          </a:p>
          <a:p>
            <a:pPr marL="542925" indent="-180975" algn="l"/>
            <a:r>
              <a:rPr lang="it-IT" sz="1400" b="1" i="1" dirty="0" smtClean="0"/>
              <a:t>(Sesta Sezione) - Causa  C – 58/17 del 18 gennaio 2018 –</a:t>
            </a:r>
          </a:p>
          <a:p>
            <a:pPr marL="542925" indent="-180975" algn="l"/>
            <a:r>
              <a:rPr lang="it-IT" sz="1400" b="1" i="1" dirty="0" smtClean="0">
                <a:hlinkClick r:id="rId5"/>
              </a:rPr>
              <a:t>L'Italia (Le Marche) da bel Paese a condanna a reiterata e aggravata per elusione del diritto UE </a:t>
            </a:r>
          </a:p>
          <a:p>
            <a:pPr marL="542925" indent="-180975" algn="l"/>
            <a:r>
              <a:rPr lang="it-IT" sz="1400" b="1" i="1" dirty="0" smtClean="0">
                <a:hlinkClick r:id="rId5"/>
              </a:rPr>
              <a:t>Ancora sulla VIA preventiva e postuma </a:t>
            </a:r>
            <a:endParaRPr lang="it-IT" sz="1400" b="1" dirty="0" smtClean="0"/>
          </a:p>
          <a:p>
            <a:pPr marL="542925" indent="-180975" algn="l"/>
            <a:r>
              <a:rPr lang="it-IT" sz="1400" b="1" i="1" dirty="0" smtClean="0"/>
              <a:t>(Sesta Sezione) - Causa  C – 117/17 del 28 febbraio2018</a:t>
            </a:r>
            <a:r>
              <a:rPr lang="it-IT" sz="1400" b="1" dirty="0" smtClean="0"/>
              <a:t> </a:t>
            </a:r>
            <a:r>
              <a:rPr lang="it-IT" sz="1400" b="1" i="1" dirty="0" smtClean="0"/>
              <a:t>-</a:t>
            </a:r>
            <a:endParaRPr lang="it-IT" sz="1400" b="1" dirty="0" smtClean="0"/>
          </a:p>
          <a:p>
            <a:pPr marL="542925" indent="-180975" algn="l"/>
            <a:r>
              <a:rPr lang="it-IT" sz="1400" b="1" i="1" dirty="0" smtClean="0">
                <a:hlinkClick r:id="rId5"/>
              </a:rPr>
              <a:t>Acque reflue. Doppia condanna alla Grecia</a:t>
            </a:r>
          </a:p>
          <a:p>
            <a:pPr marL="542925" indent="-180975" algn="l"/>
            <a:r>
              <a:rPr lang="it-IT" sz="1400" b="1" i="1" dirty="0" smtClean="0">
                <a:hlinkClick r:id="rId5"/>
              </a:rPr>
              <a:t>5 milioni EUR per dissuaderla a nuova infrazione</a:t>
            </a:r>
          </a:p>
          <a:p>
            <a:pPr marL="542925" indent="-180975" algn="l"/>
            <a:r>
              <a:rPr lang="it-IT" sz="1400" b="1" i="1" dirty="0" smtClean="0"/>
              <a:t>(Terza Sezione) - Causa  C – 328/16 del 22 febbraio2018</a:t>
            </a:r>
            <a:r>
              <a:rPr lang="it-IT" sz="1400" b="1" dirty="0" smtClean="0"/>
              <a:t> </a:t>
            </a:r>
            <a:r>
              <a:rPr lang="it-IT" sz="1400" b="1" i="1" dirty="0" smtClean="0"/>
              <a:t>-</a:t>
            </a:r>
            <a:endParaRPr lang="it-IT" sz="1400" b="1" dirty="0" smtClean="0"/>
          </a:p>
          <a:p>
            <a:pPr marL="542925" indent="-180975" algn="l"/>
            <a:r>
              <a:rPr lang="it-IT" sz="1400" b="1" i="1" dirty="0" smtClean="0">
                <a:hlinkClick r:id="rId5"/>
              </a:rPr>
              <a:t>No alla Polonia. Mancano i Piani-Aria</a:t>
            </a:r>
          </a:p>
          <a:p>
            <a:pPr marL="542925" indent="-180975" algn="l"/>
            <a:r>
              <a:rPr lang="it-IT" sz="1400" b="1" i="1" dirty="0" smtClean="0">
                <a:hlinkClick r:id="rId5"/>
              </a:rPr>
              <a:t>Superamento dei limiti PM10 </a:t>
            </a:r>
          </a:p>
          <a:p>
            <a:pPr marL="542925" indent="-180975" algn="l"/>
            <a:r>
              <a:rPr lang="it-IT" sz="1400" b="1" i="1" dirty="0" smtClean="0"/>
              <a:t>(Terza Sezione) - Causa  C – 336/16 del 22 febbraio2018)</a:t>
            </a:r>
            <a:endParaRPr lang="it-IT" sz="1400" b="1" dirty="0" smtClean="0"/>
          </a:p>
          <a:p>
            <a:pPr marL="542925" indent="-180975" algn="l"/>
            <a:r>
              <a:rPr lang="it-IT" sz="1400" b="1" i="1" dirty="0" smtClean="0">
                <a:hlinkClick r:id="rId5"/>
              </a:rPr>
              <a:t>Termini e decadenze. Errori materiali penalizzano le quote ETS</a:t>
            </a:r>
          </a:p>
          <a:p>
            <a:pPr marL="542925" indent="-180975" algn="l"/>
            <a:r>
              <a:rPr lang="it-IT" sz="1400" b="1" i="1" dirty="0" smtClean="0">
                <a:hlinkClick r:id="rId5"/>
              </a:rPr>
              <a:t>TEMPESTIVITA' ED EFFETTIVITA' DEL DIRITTO ALLE QUOTE  ETS </a:t>
            </a:r>
            <a:r>
              <a:rPr lang="it-IT" sz="1400" b="1" i="1" dirty="0" smtClean="0"/>
              <a:t> (</a:t>
            </a:r>
            <a:r>
              <a:rPr lang="it-IT" sz="1400" i="1" dirty="0" smtClean="0"/>
              <a:t>Prima</a:t>
            </a:r>
            <a:r>
              <a:rPr lang="it-IT" sz="1400" b="1" i="1" dirty="0" smtClean="0"/>
              <a:t> Sezione) - Causa  C – 572/16 del 22 febbraio2018</a:t>
            </a:r>
            <a:r>
              <a:rPr lang="it-IT" sz="1400" b="1" dirty="0" smtClean="0"/>
              <a:t> </a:t>
            </a:r>
            <a:r>
              <a:rPr lang="it-IT" sz="1400" b="1" i="1" dirty="0" smtClean="0"/>
              <a:t>–</a:t>
            </a:r>
            <a:endParaRPr lang="it-IT" sz="1400" b="1" dirty="0" smtClean="0"/>
          </a:p>
          <a:p>
            <a:pPr marL="542925" indent="-180975" algn="l"/>
            <a:r>
              <a:rPr lang="it-IT" sz="1400" b="1" i="1" dirty="0" smtClean="0">
                <a:hlinkClick r:id="rId5"/>
              </a:rPr>
              <a:t>Produzione di polimeri attraverso il vapore di altro impianto</a:t>
            </a:r>
          </a:p>
          <a:p>
            <a:pPr marL="542925" indent="-180975" algn="l"/>
            <a:r>
              <a:rPr lang="it-IT" sz="1400" b="1" i="1" dirty="0" smtClean="0">
                <a:hlinkClick r:id="rId5"/>
              </a:rPr>
              <a:t>No quote ETS per  “emissioni in-dirette”</a:t>
            </a:r>
          </a:p>
          <a:p>
            <a:pPr marL="542925" indent="-180975" algn="l"/>
            <a:r>
              <a:rPr lang="it-IT" sz="1400" b="1" i="1" dirty="0" smtClean="0"/>
              <a:t>(Prima Sezione) - Causa  C – 577/16 del 28 febbraio2018</a:t>
            </a:r>
            <a:r>
              <a:rPr lang="it-IT" sz="1400" b="1" dirty="0" smtClean="0"/>
              <a:t> </a:t>
            </a:r>
            <a:r>
              <a:rPr lang="it-IT" sz="1400" b="1" i="1" dirty="0" smtClean="0"/>
              <a:t>-</a:t>
            </a:r>
          </a:p>
          <a:p>
            <a:pPr marL="357188" algn="just"/>
            <a:r>
              <a:rPr lang="it-IT" sz="1400" b="1" i="1" dirty="0" smtClean="0">
                <a:hlinkClick r:id="rId5"/>
              </a:rPr>
              <a:t>Si alla Romania. Contributi aggiuntivi per immissione sul mercato di imballaggi Recupero energetico, recupero  per </a:t>
            </a:r>
            <a:r>
              <a:rPr lang="it-IT" sz="1400" b="1" i="1" dirty="0" err="1" smtClean="0">
                <a:hlinkClick r:id="rId5"/>
              </a:rPr>
              <a:t>reciclo</a:t>
            </a:r>
            <a:endParaRPr lang="it-IT" sz="1400" b="1" i="1" dirty="0" smtClean="0">
              <a:hlinkClick r:id="rId5"/>
            </a:endParaRPr>
          </a:p>
          <a:p>
            <a:pPr marL="357188" algn="just"/>
            <a:r>
              <a:rPr lang="it-IT" sz="1400" b="1" i="1" dirty="0" smtClean="0"/>
              <a:t>(Nona Sezione) - Causa  C – 104/17 del 15 marzo 2018</a:t>
            </a:r>
            <a:r>
              <a:rPr lang="it-IT" sz="1400" b="1" dirty="0" smtClean="0"/>
              <a:t> </a:t>
            </a:r>
          </a:p>
          <a:p>
            <a:pPr marL="355600" algn="just"/>
            <a:r>
              <a:rPr lang="it-IT" sz="1400" b="1" i="1" dirty="0" smtClean="0">
                <a:hlinkClick r:id="rId5"/>
              </a:rPr>
              <a:t>No alle spese esose nei "giudizi ambientali" neppure per le azioni temerarie. Progetto per la copertura energetica soggetto a VIA </a:t>
            </a:r>
          </a:p>
          <a:p>
            <a:pPr marL="355600" algn="just"/>
            <a:r>
              <a:rPr lang="it-IT" sz="1400" b="1" i="1" dirty="0" smtClean="0"/>
              <a:t>(Prima Sezione) - Causa  C – 470/16 del 15 marzo 2018</a:t>
            </a:r>
            <a:r>
              <a:rPr lang="it-IT" sz="1400" b="1" dirty="0" smtClean="0"/>
              <a:t> </a:t>
            </a:r>
            <a:r>
              <a:rPr lang="it-IT" sz="1400" b="1" i="1" dirty="0" smtClean="0">
                <a:hlinkClick r:id="rId5"/>
              </a:rPr>
              <a:t>–</a:t>
            </a:r>
            <a:endParaRPr lang="it-IT" sz="1400" b="1" i="1" dirty="0" smtClean="0"/>
          </a:p>
          <a:p>
            <a:pPr marL="355600" algn="just"/>
            <a:r>
              <a:rPr lang="it-IT" sz="1400" b="1" i="1" dirty="0" smtClean="0">
                <a:hlinkClick r:id="rId5"/>
              </a:rPr>
              <a:t>Esenzione da tassazione dei prodotti energetici  </a:t>
            </a:r>
          </a:p>
          <a:p>
            <a:pPr marL="355600" algn="just"/>
            <a:r>
              <a:rPr lang="it-IT" sz="1400" b="1" i="1" smtClean="0">
                <a:hlinkClick r:id="rId5"/>
              </a:rPr>
              <a:t>Produzione combinata </a:t>
            </a:r>
            <a:r>
              <a:rPr lang="it-IT" sz="1400" b="1" i="1" dirty="0" smtClean="0">
                <a:hlinkClick r:id="rId5"/>
              </a:rPr>
              <a:t>di elettricità e calore</a:t>
            </a:r>
          </a:p>
          <a:p>
            <a:pPr marL="355600" algn="just"/>
            <a:r>
              <a:rPr lang="it-IT" sz="1400" b="1" i="1" dirty="0" smtClean="0"/>
              <a:t>(Prima Sezione) - Causa  C – 31/17 del 7 marzo 2018</a:t>
            </a:r>
            <a:r>
              <a:rPr lang="it-IT" sz="1400" b="1" dirty="0" smtClean="0"/>
              <a:t> </a:t>
            </a:r>
            <a:r>
              <a:rPr lang="it-IT" sz="1400" b="1" i="1" dirty="0" smtClean="0"/>
              <a:t>-</a:t>
            </a:r>
            <a:endParaRPr lang="it-IT" sz="1400" b="1" i="1" dirty="0" smtClean="0">
              <a:hlinkClick r:id="rId5"/>
            </a:endParaRPr>
          </a:p>
          <a:p>
            <a:pPr marL="355600" algn="just"/>
            <a:endParaRPr lang="it-IT" sz="1400" b="1" i="1" dirty="0" smtClean="0">
              <a:hlinkClick r:id="rId5"/>
            </a:endParaRPr>
          </a:p>
          <a:p>
            <a:pPr marL="357188" algn="just"/>
            <a:endParaRPr lang="it-IT" sz="1400" b="1" i="1" dirty="0" smtClean="0">
              <a:hlinkClick r:id="rId5"/>
            </a:endParaRPr>
          </a:p>
          <a:p>
            <a:pPr marL="446088" algn="just"/>
            <a:endParaRPr lang="it-IT" sz="1400" b="1" i="1" dirty="0" smtClean="0">
              <a:hlinkClick r:id="rId5"/>
            </a:endParaRPr>
          </a:p>
          <a:p>
            <a:r>
              <a:rPr lang="it-IT" sz="1400" b="1" i="1" dirty="0" smtClean="0"/>
              <a:t> </a:t>
            </a:r>
            <a:endParaRPr lang="it-IT" sz="1400" dirty="0" smtClean="0"/>
          </a:p>
          <a:p>
            <a:pPr marL="542925" algn="l"/>
            <a:r>
              <a:rPr lang="it-IT" sz="1400" b="1" dirty="0" smtClean="0">
                <a:solidFill>
                  <a:srgbClr val="7030A0"/>
                </a:solidFill>
                <a:latin typeface="Minion Pro Cond" pitchFamily="18" charset="0"/>
                <a:hlinkClick r:id="rId6"/>
              </a:rPr>
              <a:t/>
            </a:r>
            <a:br>
              <a:rPr lang="it-IT" sz="1400" b="1" dirty="0" smtClean="0">
                <a:solidFill>
                  <a:srgbClr val="7030A0"/>
                </a:solidFill>
                <a:latin typeface="Minion Pro Cond" pitchFamily="18" charset="0"/>
                <a:hlinkClick r:id="rId6"/>
              </a:rPr>
            </a:br>
            <a:endParaRPr lang="it-IT" sz="1400" b="1" dirty="0" smtClean="0">
              <a:solidFill>
                <a:srgbClr val="7030A0"/>
              </a:solidFill>
              <a:latin typeface="Minion Pro Cond" pitchFamily="18" charset="0"/>
              <a:hlinkClick r:id="rId6"/>
            </a:endParaRPr>
          </a:p>
          <a:p>
            <a:pPr marL="542925" algn="l">
              <a:spcAft>
                <a:spcPts val="600"/>
              </a:spcAft>
              <a:buBlip>
                <a:blip r:embed="rId7"/>
              </a:buBlip>
            </a:pPr>
            <a:endParaRPr lang="it-IT" sz="1400" b="1" dirty="0" smtClean="0">
              <a:solidFill>
                <a:srgbClr val="7030A0"/>
              </a:solidFill>
              <a:latin typeface="Minion Pro Cond" pitchFamily="18" charset="0"/>
            </a:endParaRPr>
          </a:p>
          <a:p>
            <a:pPr marL="542925" algn="l"/>
            <a:r>
              <a:rPr lang="it-IT" sz="1400" dirty="0" smtClean="0">
                <a:solidFill>
                  <a:srgbClr val="7030A0"/>
                </a:solidFill>
              </a:rPr>
              <a:t> </a:t>
            </a:r>
          </a:p>
          <a:p>
            <a:pPr marL="542925" algn="l"/>
            <a:r>
              <a:rPr lang="it-IT" sz="1400" dirty="0" smtClean="0">
                <a:solidFill>
                  <a:srgbClr val="7030A0"/>
                </a:solidFill>
              </a:rPr>
              <a:t> </a:t>
            </a:r>
          </a:p>
          <a:p>
            <a:pPr marL="542925" algn="l"/>
            <a:r>
              <a:rPr lang="it-IT" sz="1400" b="1" dirty="0" smtClean="0">
                <a:solidFill>
                  <a:srgbClr val="7030A0"/>
                </a:solidFill>
              </a:rPr>
              <a:t> </a:t>
            </a:r>
            <a:endParaRPr lang="it-IT" sz="1400" dirty="0" smtClean="0">
              <a:solidFill>
                <a:srgbClr val="7030A0"/>
              </a:solidFill>
            </a:endParaRPr>
          </a:p>
          <a:p>
            <a:pPr marL="542925" algn="l"/>
            <a:r>
              <a:rPr lang="it-IT" sz="1400" b="1" dirty="0" smtClean="0">
                <a:solidFill>
                  <a:srgbClr val="7030A0"/>
                </a:solidFill>
              </a:rPr>
              <a:t> </a:t>
            </a:r>
            <a:endParaRPr lang="it-IT" sz="1400" dirty="0" smtClean="0">
              <a:solidFill>
                <a:srgbClr val="7030A0"/>
              </a:solidFill>
            </a:endParaRPr>
          </a:p>
          <a:p>
            <a:r>
              <a:rPr lang="it-IT" sz="1400" b="1" dirty="0" smtClean="0">
                <a:solidFill>
                  <a:srgbClr val="7030A0"/>
                </a:solidFill>
              </a:rPr>
              <a:t> </a:t>
            </a:r>
            <a:endParaRPr lang="it-IT" sz="1400" dirty="0" smtClean="0">
              <a:solidFill>
                <a:srgbClr val="7030A0"/>
              </a:solidFill>
            </a:endParaRPr>
          </a:p>
        </p:txBody>
      </p:sp>
      <p:pic>
        <p:nvPicPr>
          <p:cNvPr id="8" name="Immagine 7" descr="curia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2656" y="0"/>
            <a:ext cx="2276872" cy="1656184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  <a:softEdge rad="63500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9" name="Immagine 8" descr="http://www.gratanipartners.com/utenti/pdf_articoli/659Ambiente_2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704" y="1979712"/>
            <a:ext cx="2952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magine 9" descr="http://www.gratanipartners.com/utenti/pdf_articoli/659Ambiente_2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704" y="2771800"/>
            <a:ext cx="2952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 descr="http://www.gratanipartners.com/utenti/pdf_articoli/659Ambiente_2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704" y="3779912"/>
            <a:ext cx="2952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 descr="http://www.gratanipartners.com/utenti/pdf_articoli/659Ambiente_2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704" y="4499992"/>
            <a:ext cx="2952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magine 12" descr="http://www.gratanipartners.com/utenti/pdf_articoli/659Ambiente_2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704" y="8244408"/>
            <a:ext cx="2952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magine 13" descr="http://www.gratanipartners.com/utenti/pdf_articoli/659Ambiente_2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704" y="5292080"/>
            <a:ext cx="2952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magine 18" descr="http://www.gratanipartners.com/utenti/pdf_articoli/659Ambiente_2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704" y="7452320"/>
            <a:ext cx="2952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Immagine 19" descr="http://www.gratanipartners.com/utenti/pdf_articoli/659Ambiente_2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704" y="6732240"/>
            <a:ext cx="2952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Immagine 20" descr="http://www.gratanipartners.com/utenti/pdf_articoli/659Ambiente_2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704" y="6012160"/>
            <a:ext cx="2952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</TotalTime>
  <Words>280</Words>
  <Application>Microsoft Office PowerPoint</Application>
  <PresentationFormat>Presentazione su schermo (4:3)</PresentationFormat>
  <Paragraphs>37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Equinozio</vt:lpstr>
      <vt:lpstr>CORTE di GIUSTIZIA UE  AMBIENTALE  – 2018  * (a cura Avv. Adabella Gratani ) INDICE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G&amp;P</dc:creator>
  <cp:lastModifiedBy>G&amp;P</cp:lastModifiedBy>
  <cp:revision>38</cp:revision>
  <dcterms:created xsi:type="dcterms:W3CDTF">2018-02-08T16:59:06Z</dcterms:created>
  <dcterms:modified xsi:type="dcterms:W3CDTF">2018-04-23T10:54:46Z</dcterms:modified>
</cp:coreProperties>
</file>